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BBeIZZG88ymchDbA4P4/ePADx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EEAA94-3A21-45E2-A331-1E2A13F80E55}">
  <a:tblStyle styleId="{DDEEAA94-3A21-45E2-A331-1E2A13F80E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382CBC-01AD-4F9F-9C7F-40433DCF362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E68EDF-FCE9-42FA-826C-1D4D621D28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31a13832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31a13832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d223d2c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d223d2c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d6953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8ed6953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524000" y="5614016"/>
            <a:ext cx="9144000" cy="79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2020 Annual General Meeting</a:t>
            </a: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200"/>
              <a:t>August 13, 2020</a:t>
            </a:r>
            <a:endParaRPr sz="3200"/>
          </a:p>
        </p:txBody>
      </p:sp>
      <p:pic>
        <p:nvPicPr>
          <p:cNvPr id="85" name="Google Shape;85;p1" descr="https://lh4.googleusercontent.com/o6xYHQw7l36AasixBbURzkuBpDKPofS6VIM6ytJYfBuPdYz0D_qZxYlwZdcUhIPahy6PpDYFxTffLnNmRUpPNfw_C9_SbpBXLBmY0XieoSRXF-FM80RiF9EOqSrC1rk27QbhgEErBYJqZYcXVQ"/>
          <p:cNvPicPr preferRelativeResize="0"/>
          <p:nvPr/>
        </p:nvPicPr>
        <p:blipFill rotWithShape="1">
          <a:blip r:embed="rId3">
            <a:alphaModFix/>
          </a:blip>
          <a:srcRect t="14757" b="15338"/>
          <a:stretch/>
        </p:blipFill>
        <p:spPr>
          <a:xfrm>
            <a:off x="2176409" y="848563"/>
            <a:ext cx="7839182" cy="423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31a138321_1_6"/>
          <p:cNvSpPr txBox="1">
            <a:spLocks noGrp="1"/>
          </p:cNvSpPr>
          <p:nvPr>
            <p:ph type="title"/>
          </p:nvPr>
        </p:nvSpPr>
        <p:spPr>
          <a:xfrm>
            <a:off x="-3" y="4517490"/>
            <a:ext cx="295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>
                <a:solidFill>
                  <a:srgbClr val="000000"/>
                </a:solidFill>
              </a:rPr>
              <a:t>JAKE</a:t>
            </a:r>
            <a:endParaRPr i="1">
              <a:solidFill>
                <a:srgbClr val="000000"/>
              </a:solidFill>
            </a:endParaRPr>
          </a:p>
        </p:txBody>
      </p:sp>
      <p:sp>
        <p:nvSpPr>
          <p:cNvPr id="190" name="Google Shape;190;g531a138321_1_6"/>
          <p:cNvSpPr txBox="1">
            <a:spLocks noGrp="1"/>
          </p:cNvSpPr>
          <p:nvPr>
            <p:ph type="title"/>
          </p:nvPr>
        </p:nvSpPr>
        <p:spPr>
          <a:xfrm>
            <a:off x="6401622" y="4849228"/>
            <a:ext cx="295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>
                <a:solidFill>
                  <a:srgbClr val="000000"/>
                </a:solidFill>
              </a:rPr>
              <a:t>ANDREW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191" name="Google Shape;191;g531a138321_1_6"/>
          <p:cNvPicPr preferRelativeResize="0"/>
          <p:nvPr/>
        </p:nvPicPr>
        <p:blipFill rotWithShape="1">
          <a:blip r:embed="rId3">
            <a:alphaModFix/>
          </a:blip>
          <a:srcRect b="24248"/>
          <a:stretch/>
        </p:blipFill>
        <p:spPr>
          <a:xfrm>
            <a:off x="2761425" y="4267625"/>
            <a:ext cx="2148250" cy="2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531a138321_1_6"/>
          <p:cNvPicPr preferRelativeResize="0"/>
          <p:nvPr/>
        </p:nvPicPr>
        <p:blipFill rotWithShape="1">
          <a:blip r:embed="rId4">
            <a:alphaModFix/>
          </a:blip>
          <a:srcRect l="9189"/>
          <a:stretch/>
        </p:blipFill>
        <p:spPr>
          <a:xfrm>
            <a:off x="316850" y="160199"/>
            <a:ext cx="4120649" cy="3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531a138321_1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825" y="160190"/>
            <a:ext cx="4410075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531a138321_1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54522" y="4752100"/>
            <a:ext cx="2615197" cy="1911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287498" y="-253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COMMUNITY CAT TEAM</a:t>
            </a:r>
            <a:endParaRPr/>
          </a:p>
        </p:txBody>
      </p:sp>
      <p:grpSp>
        <p:nvGrpSpPr>
          <p:cNvPr id="200" name="Google Shape;200;p12"/>
          <p:cNvGrpSpPr/>
          <p:nvPr/>
        </p:nvGrpSpPr>
        <p:grpSpPr>
          <a:xfrm>
            <a:off x="6390667" y="1883879"/>
            <a:ext cx="5373384" cy="2574820"/>
            <a:chOff x="4126610" y="1562045"/>
            <a:chExt cx="3636028" cy="3252856"/>
          </a:xfrm>
        </p:grpSpPr>
        <p:sp>
          <p:nvSpPr>
            <p:cNvPr id="201" name="Google Shape;201;p12"/>
            <p:cNvSpPr/>
            <p:nvPr/>
          </p:nvSpPr>
          <p:spPr>
            <a:xfrm>
              <a:off x="4126610" y="1562045"/>
              <a:ext cx="3636028" cy="618606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4126610" y="2180651"/>
              <a:ext cx="3636028" cy="2634250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4D4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Filled 3 volunteer feeding positions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349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Made 55 winter shelters</a:t>
              </a:r>
              <a:endParaRPr sz="2500"/>
            </a:p>
            <a:p>
              <a:pPr marL="228600" marR="0" lvl="1" indent="-2349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Stolen and vandalized feeding stations </a:t>
              </a:r>
              <a:endParaRPr sz="2500"/>
            </a:p>
            <a:p>
              <a:pPr marL="228600" marR="0" lvl="1" indent="-762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2"/>
          <p:cNvGrpSpPr/>
          <p:nvPr/>
        </p:nvGrpSpPr>
        <p:grpSpPr>
          <a:xfrm>
            <a:off x="6390598" y="4668539"/>
            <a:ext cx="5513675" cy="1871384"/>
            <a:chOff x="8271682" y="1562045"/>
            <a:chExt cx="3636029" cy="5220039"/>
          </a:xfrm>
        </p:grpSpPr>
        <p:sp>
          <p:nvSpPr>
            <p:cNvPr id="204" name="Google Shape;204;p12"/>
            <p:cNvSpPr/>
            <p:nvPr/>
          </p:nvSpPr>
          <p:spPr>
            <a:xfrm>
              <a:off x="8271682" y="1562045"/>
              <a:ext cx="3636028" cy="1431676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8271683" y="2785364"/>
              <a:ext cx="3636028" cy="3996720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4D4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2250" algn="l" rtl="0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Increased trapping at RCR colonies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2250" algn="l" rtl="0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Replacement of old feeding stations and shelters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06" name="Google Shape;206;p12"/>
          <p:cNvGraphicFramePr/>
          <p:nvPr/>
        </p:nvGraphicFramePr>
        <p:xfrm>
          <a:off x="427949" y="1300233"/>
          <a:ext cx="5575650" cy="2824935"/>
        </p:xfrm>
        <a:graphic>
          <a:graphicData uri="http://schemas.openxmlformats.org/drawingml/2006/table">
            <a:tbl>
              <a:tblPr firstRow="1" firstCol="1" bandRow="1">
                <a:noFill/>
                <a:tableStyleId>{BDE68EDF-FCE9-42FA-826C-1D4D621D2822}</a:tableStyleId>
              </a:tblPr>
              <a:tblGrid>
                <a:gridCol w="42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000000"/>
                          </a:solidFill>
                        </a:rPr>
                        <a:t> RCR colonies</a:t>
                      </a:r>
                      <a:endParaRPr sz="2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2019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TNR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Litters of kittens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Feral</a:t>
                      </a: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 kittens into foster care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Tame cats into foster care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16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Deceased cats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7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7" name="Google Shape;207;p12"/>
          <p:cNvGraphicFramePr/>
          <p:nvPr/>
        </p:nvGraphicFramePr>
        <p:xfrm>
          <a:off x="427949" y="4744535"/>
          <a:ext cx="5575650" cy="1741254"/>
        </p:xfrm>
        <a:graphic>
          <a:graphicData uri="http://schemas.openxmlformats.org/drawingml/2006/table">
            <a:tbl>
              <a:tblPr firstRow="1" firstCol="1" bandRow="1">
                <a:noFill/>
                <a:tableStyleId>{BDE68EDF-FCE9-42FA-826C-1D4D621D2822}</a:tableStyleId>
              </a:tblPr>
              <a:tblGrid>
                <a:gridCol w="429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000000"/>
                          </a:solidFill>
                        </a:rPr>
                        <a:t>Other locations</a:t>
                      </a:r>
                      <a:endParaRPr sz="2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2019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TNR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12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Tame kittens into foster care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16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Tame cats into foster car</a:t>
                      </a:r>
                      <a:endParaRPr sz="24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16</a:t>
                      </a: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8" name="Google Shape;208;p12"/>
          <p:cNvSpPr/>
          <p:nvPr/>
        </p:nvSpPr>
        <p:spPr>
          <a:xfrm>
            <a:off x="6651073" y="354642"/>
            <a:ext cx="1962328" cy="914400"/>
          </a:xfrm>
          <a:prstGeom prst="ellipse">
            <a:avLst/>
          </a:prstGeom>
          <a:solidFill>
            <a:srgbClr val="833C0B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 RCR colonies</a:t>
            </a:r>
            <a:endParaRPr/>
          </a:p>
        </p:txBody>
      </p:sp>
      <p:sp>
        <p:nvSpPr>
          <p:cNvPr id="209" name="Google Shape;209;p12"/>
          <p:cNvSpPr/>
          <p:nvPr/>
        </p:nvSpPr>
        <p:spPr>
          <a:xfrm>
            <a:off x="9077359" y="321934"/>
            <a:ext cx="2301411" cy="914400"/>
          </a:xfrm>
          <a:prstGeom prst="roundRect">
            <a:avLst>
              <a:gd name="adj" fmla="val 16667"/>
            </a:avLst>
          </a:prstGeom>
          <a:solidFill>
            <a:srgbClr val="833C0B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 private citizen colonies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1405422" y="2672715"/>
            <a:ext cx="2952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0000"/>
                </a:solidFill>
              </a:rPr>
              <a:t>PEEPERS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150" y="165925"/>
            <a:ext cx="4897225" cy="65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421062" y="2374764"/>
            <a:ext cx="4397678" cy="278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0000"/>
                </a:solidFill>
              </a:rPr>
              <a:t>FAREWELL TO HAPPY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426" y="180313"/>
            <a:ext cx="5185400" cy="64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d223d2cf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COVID-19</a:t>
            </a:r>
            <a:endParaRPr/>
          </a:p>
        </p:txBody>
      </p:sp>
      <p:sp>
        <p:nvSpPr>
          <p:cNvPr id="227" name="Google Shape;227;g8d223d2cf7_0_0"/>
          <p:cNvSpPr txBox="1">
            <a:spLocks noGrp="1"/>
          </p:cNvSpPr>
          <p:nvPr>
            <p:ph type="body" idx="1"/>
          </p:nvPr>
        </p:nvSpPr>
        <p:spPr>
          <a:xfrm>
            <a:off x="838200" y="1528150"/>
            <a:ext cx="10515600" cy="491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People staying home has driven high demand for adoptions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Communications on how to help RCR during pandemic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Cancellation of significant fundraising activities including Mosaic/Western Pizza events, bingos, book sale, garage sale, trade shows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Shifted to non-contact revenue generation activities </a:t>
            </a:r>
            <a:endParaRPr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Contactless clothing sales</a:t>
            </a:r>
            <a:endParaRPr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Online shop pages</a:t>
            </a:r>
            <a:endParaRPr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Zoom concerts, fitness classes, cooking, cocktail classes</a:t>
            </a:r>
            <a:endParaRPr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Spring plant fundraiser</a:t>
            </a:r>
            <a:endParaRPr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Recycling drive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1524000" y="5614016"/>
            <a:ext cx="9144000" cy="79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2020 Annual General Meeting</a:t>
            </a:r>
            <a:endParaRPr sz="4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200"/>
              <a:t>August 13, 2020</a:t>
            </a: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</p:txBody>
      </p:sp>
      <p:pic>
        <p:nvPicPr>
          <p:cNvPr id="233" name="Google Shape;233;p13" descr="https://lh4.googleusercontent.com/o6xYHQw7l36AasixBbURzkuBpDKPofS6VIM6ytJYfBuPdYz0D_qZxYlwZdcUhIPahy6PpDYFxTffLnNmRUpPNfw_C9_SbpBXLBmY0XieoSRXF-FM80RiF9EOqSrC1rk27QbhgEErBYJqZYcXVQ"/>
          <p:cNvPicPr preferRelativeResize="0"/>
          <p:nvPr/>
        </p:nvPicPr>
        <p:blipFill rotWithShape="1">
          <a:blip r:embed="rId3">
            <a:alphaModFix/>
          </a:blip>
          <a:srcRect t="14757" b="15338"/>
          <a:stretch/>
        </p:blipFill>
        <p:spPr>
          <a:xfrm>
            <a:off x="2176409" y="848563"/>
            <a:ext cx="7839182" cy="423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2019 HIGHLIGHTS</a:t>
            </a:r>
            <a:endParaRPr/>
          </a:p>
        </p:txBody>
      </p:sp>
      <p:grpSp>
        <p:nvGrpSpPr>
          <p:cNvPr id="91" name="Google Shape;91;p2"/>
          <p:cNvGrpSpPr/>
          <p:nvPr/>
        </p:nvGrpSpPr>
        <p:grpSpPr>
          <a:xfrm>
            <a:off x="430494" y="1767044"/>
            <a:ext cx="11330999" cy="4898073"/>
            <a:chOff x="55" y="48373"/>
            <a:chExt cx="11330999" cy="5214599"/>
          </a:xfrm>
        </p:grpSpPr>
        <p:sp>
          <p:nvSpPr>
            <p:cNvPr id="92" name="Google Shape;92;p2"/>
            <p:cNvSpPr/>
            <p:nvPr/>
          </p:nvSpPr>
          <p:spPr>
            <a:xfrm>
              <a:off x="55" y="48373"/>
              <a:ext cx="5294859" cy="11520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55" y="48373"/>
              <a:ext cx="5294859" cy="11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Accomplishments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" y="1200373"/>
              <a:ext cx="5294859" cy="4062599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55" y="1200373"/>
              <a:ext cx="5294859" cy="406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$125,000 in fundraising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Rescued over 500 cats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Regina Cat Coalition continues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Creation of new volunteer positions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Increased membership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036195" y="48373"/>
              <a:ext cx="5294859" cy="11520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6036195" y="48373"/>
              <a:ext cx="5294859" cy="11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Challenges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36195" y="1200373"/>
              <a:ext cx="5294859" cy="4062599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6036195" y="1200373"/>
              <a:ext cx="5294859" cy="406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Continued cat overpopulation crisis and pressure from the community to rescue more cats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Potential for volunteer burnout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Elimination of PetSmart Charities TNR grant means shortfall of $10,000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COVID-19 pandemic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BOARD</a:t>
            </a: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406739" y="1957282"/>
            <a:ext cx="11182455" cy="4297859"/>
            <a:chOff x="54" y="266594"/>
            <a:chExt cx="11182455" cy="4297859"/>
          </a:xfrm>
        </p:grpSpPr>
        <p:sp>
          <p:nvSpPr>
            <p:cNvPr id="106" name="Google Shape;106;p3"/>
            <p:cNvSpPr/>
            <p:nvPr/>
          </p:nvSpPr>
          <p:spPr>
            <a:xfrm>
              <a:off x="54" y="266594"/>
              <a:ext cx="5225446" cy="10368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54" y="266594"/>
              <a:ext cx="5225446" cy="10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</a:t>
              </a: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&amp; Challenges</a:t>
              </a:r>
              <a:endPara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" y="1303394"/>
              <a:ext cx="5225446" cy="3261059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rgbClr val="D4E2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54" y="1303394"/>
              <a:ext cx="5225446" cy="3261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92000" rIns="256025" bIns="288025" anchor="t" anchorCtr="0">
              <a:noAutofit/>
            </a:bodyPr>
            <a:lstStyle/>
            <a:p>
              <a:pPr marL="28575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inancial management allowed rescue of high number of cats</a:t>
              </a:r>
              <a:endPara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buffer to weather the COVID crisis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Conflict of Interest policy</a:t>
              </a:r>
              <a:endParaRPr sz="2600"/>
            </a:p>
            <a:p>
              <a:pPr marL="285750" marR="0" lvl="1" indent="-22225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Separation of Treasurer and Bookkeeper duties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957063" y="266594"/>
              <a:ext cx="5225446" cy="10368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5957063" y="266594"/>
              <a:ext cx="5225446" cy="10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1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957063" y="1303394"/>
              <a:ext cx="5225446" cy="3261059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rgbClr val="D4E2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5957063" y="1303394"/>
              <a:ext cx="5225400" cy="3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92000" rIns="256025" bIns="288025" anchor="t" anchorCtr="0">
              <a:noAutofit/>
            </a:bodyPr>
            <a:lstStyle/>
            <a:p>
              <a:pPr marL="285750" marR="0" lvl="1" indent="-222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Succession planning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 co-chairs’ workload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Meaningful impact of Regina Cat Coalition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Accurately projecting intake and vet costs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d695367a_0_0"/>
          <p:cNvSpPr txBox="1">
            <a:spLocks noGrp="1"/>
          </p:cNvSpPr>
          <p:nvPr>
            <p:ph type="title"/>
          </p:nvPr>
        </p:nvSpPr>
        <p:spPr>
          <a:xfrm>
            <a:off x="416960" y="2390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VOLUNTEER TEAM</a:t>
            </a:r>
            <a:endParaRPr/>
          </a:p>
        </p:txBody>
      </p:sp>
      <p:grpSp>
        <p:nvGrpSpPr>
          <p:cNvPr id="119" name="Google Shape;119;g8ed695367a_0_0"/>
          <p:cNvGrpSpPr/>
          <p:nvPr/>
        </p:nvGrpSpPr>
        <p:grpSpPr>
          <a:xfrm>
            <a:off x="420460" y="1811513"/>
            <a:ext cx="11413717" cy="4681800"/>
            <a:chOff x="3490" y="120837"/>
            <a:chExt cx="11175675" cy="4681800"/>
          </a:xfrm>
        </p:grpSpPr>
        <p:sp>
          <p:nvSpPr>
            <p:cNvPr id="120" name="Google Shape;120;g8ed695367a_0_0"/>
            <p:cNvSpPr/>
            <p:nvPr/>
          </p:nvSpPr>
          <p:spPr>
            <a:xfrm>
              <a:off x="3490" y="120837"/>
              <a:ext cx="5971500" cy="7488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solidFill>
                    <a:srgbClr val="FFFFFF"/>
                  </a:solidFill>
                </a:rPr>
                <a:t>Volunteer Numbers</a:t>
              </a:r>
              <a:endParaRPr sz="2300" b="1">
                <a:solidFill>
                  <a:srgbClr val="FFFFFF"/>
                </a:solidFill>
              </a:endParaRPr>
            </a:p>
          </p:txBody>
        </p:sp>
        <p:sp>
          <p:nvSpPr>
            <p:cNvPr id="121" name="Google Shape;121;g8ed695367a_0_0"/>
            <p:cNvSpPr/>
            <p:nvPr/>
          </p:nvSpPr>
          <p:spPr>
            <a:xfrm>
              <a:off x="3490" y="869637"/>
              <a:ext cx="5971500" cy="3933000"/>
            </a:xfrm>
            <a:prstGeom prst="rect">
              <a:avLst/>
            </a:prstGeom>
            <a:solidFill>
              <a:srgbClr val="F7D5CB">
                <a:alpha val="89800"/>
              </a:srgbClr>
            </a:solidFill>
            <a:ln w="12700" cap="flat" cmpd="sng">
              <a:solidFill>
                <a:srgbClr val="F7D5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00050" lvl="1" indent="-374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Western Pizza booth: 36 events, 113 volunteers, &gt;3000 hours, $37,700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00050" lvl="1" indent="-374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Staffed 4 craft fairs, garage sale, QCM marathon,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Petsmart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laundry   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00050" lvl="1" indent="-374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Excalipurr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regulars</a:t>
              </a:r>
              <a:endParaRPr sz="1100" dirty="0">
                <a:solidFill>
                  <a:schemeClr val="dk1"/>
                </a:solidFill>
              </a:endParaRPr>
            </a:p>
            <a:p>
              <a:pPr marL="400050" lvl="1" indent="-374650" algn="l" rtl="0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~400 on Volunteer Facebook group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00050" lvl="1" indent="-374650" algn="l" rtl="0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51 new potential volunteer applications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00050" lvl="1" indent="-374650" algn="l" rtl="0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Increased RCR memberships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lvl="1" indent="-381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Annual members: 56  (increased from 39 in 2019)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lvl="1" indent="-381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Lifetime members: 35</a:t>
              </a:r>
              <a:endParaRPr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8ed695367a_0_0"/>
            <p:cNvSpPr/>
            <p:nvPr/>
          </p:nvSpPr>
          <p:spPr>
            <a:xfrm>
              <a:off x="6403615" y="120837"/>
              <a:ext cx="4775400" cy="7488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solidFill>
                    <a:srgbClr val="FFFFFF"/>
                  </a:solidFill>
                </a:rPr>
                <a:t>Highlights &amp; Challenges</a:t>
              </a:r>
              <a:endParaRPr sz="2300"/>
            </a:p>
          </p:txBody>
        </p:sp>
        <p:sp>
          <p:nvSpPr>
            <p:cNvPr id="123" name="Google Shape;123;g8ed695367a_0_0"/>
            <p:cNvSpPr/>
            <p:nvPr/>
          </p:nvSpPr>
          <p:spPr>
            <a:xfrm>
              <a:off x="6403534" y="869652"/>
              <a:ext cx="4775400" cy="1409100"/>
            </a:xfrm>
            <a:prstGeom prst="rect">
              <a:avLst/>
            </a:prstGeom>
            <a:solidFill>
              <a:srgbClr val="F7D5CB">
                <a:alpha val="89800"/>
              </a:srgbClr>
            </a:solidFill>
            <a:ln w="12700" cap="flat" cmpd="sng">
              <a:solidFill>
                <a:srgbClr val="F7D5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Most engagement ever at Mosaic Stadium events 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1" indent="-260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70+ attended volunteer appreciation picnic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8ed695367a_0_0"/>
            <p:cNvSpPr/>
            <p:nvPr/>
          </p:nvSpPr>
          <p:spPr>
            <a:xfrm>
              <a:off x="6403690" y="2422637"/>
              <a:ext cx="4775400" cy="6387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</a:rPr>
                <a:t>Goals</a:t>
              </a:r>
              <a:endParaRPr/>
            </a:p>
          </p:txBody>
        </p:sp>
        <p:sp>
          <p:nvSpPr>
            <p:cNvPr id="125" name="Google Shape;125;g8ed695367a_0_0"/>
            <p:cNvSpPr/>
            <p:nvPr/>
          </p:nvSpPr>
          <p:spPr>
            <a:xfrm>
              <a:off x="6403765" y="3061337"/>
              <a:ext cx="4775400" cy="1741200"/>
            </a:xfrm>
            <a:prstGeom prst="rect">
              <a:avLst/>
            </a:prstGeom>
            <a:solidFill>
              <a:srgbClr val="F7D5CB">
                <a:alpha val="89800"/>
              </a:srgbClr>
            </a:solidFill>
            <a:ln w="12700" cap="flat" cmpd="sng">
              <a:solidFill>
                <a:srgbClr val="F7D5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Mosaic and Bingo volunteers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Re-engagement for Mosaic events next year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09550" algn="l" rtl="0">
                <a:lnSpc>
                  <a:spcPct val="10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Continued increase in memberships</a:t>
              </a:r>
              <a:endParaRPr sz="11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FUNDRAISING</a:t>
            </a:r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431418" y="1779209"/>
            <a:ext cx="11329163" cy="4619414"/>
            <a:chOff x="3542" y="248362"/>
            <a:chExt cx="11329163" cy="4619414"/>
          </a:xfrm>
        </p:grpSpPr>
        <p:sp>
          <p:nvSpPr>
            <p:cNvPr id="132" name="Google Shape;132;p5"/>
            <p:cNvSpPr/>
            <p:nvPr/>
          </p:nvSpPr>
          <p:spPr>
            <a:xfrm>
              <a:off x="3542" y="248362"/>
              <a:ext cx="3454013" cy="1156853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3542" y="248362"/>
              <a:ext cx="3454013" cy="1156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Fundraising numbers</a:t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42" y="1405216"/>
              <a:ext cx="3454013" cy="3462560"/>
            </a:xfrm>
            <a:prstGeom prst="rect">
              <a:avLst/>
            </a:prstGeom>
            <a:solidFill>
              <a:srgbClr val="FFE8CA">
                <a:alpha val="89803"/>
              </a:srgbClr>
            </a:solidFill>
            <a:ln w="12700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3542" y="1405216"/>
              <a:ext cx="3454013" cy="3462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$</a:t>
              </a:r>
              <a:r>
                <a:rPr lang="en-US" sz="2300" dirty="0">
                  <a:latin typeface="Calibri"/>
                  <a:ea typeface="Calibri"/>
                  <a:cs typeface="Calibri"/>
                  <a:sym typeface="Calibri"/>
                </a:rPr>
                <a:t>125,902 </a:t>
              </a:r>
              <a:r>
                <a:rPr lang="en-US" sz="23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total</a:t>
              </a:r>
              <a:endParaRPr dirty="0"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Events $</a:t>
              </a:r>
              <a:r>
                <a:rPr lang="en-US" sz="2300" dirty="0">
                  <a:latin typeface="Calibri"/>
                  <a:ea typeface="Calibri"/>
                  <a:cs typeface="Calibri"/>
                  <a:sym typeface="Calibri"/>
                </a:rPr>
                <a:t>67,617</a:t>
              </a:r>
              <a:endParaRPr dirty="0"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Bingos $</a:t>
              </a:r>
              <a:r>
                <a:rPr lang="en-US" sz="2300" dirty="0">
                  <a:latin typeface="Calibri"/>
                  <a:ea typeface="Calibri"/>
                  <a:cs typeface="Calibri"/>
                  <a:sym typeface="Calibri"/>
                </a:rPr>
                <a:t>22,604</a:t>
              </a:r>
              <a:endParaRPr sz="23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 dirty="0">
                  <a:latin typeface="Calibri"/>
                  <a:ea typeface="Calibri"/>
                  <a:cs typeface="Calibri"/>
                  <a:sym typeface="Calibri"/>
                </a:rPr>
                <a:t>Mosaic $35,681</a:t>
              </a:r>
              <a:endParaRPr sz="23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800 people in attendance at events</a:t>
              </a:r>
              <a:endParaRPr dirty="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941117" y="248362"/>
              <a:ext cx="3454013" cy="1156853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3941117" y="248362"/>
              <a:ext cx="3454013" cy="1156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941117" y="1405216"/>
              <a:ext cx="3454013" cy="3462560"/>
            </a:xfrm>
            <a:prstGeom prst="rect">
              <a:avLst/>
            </a:prstGeom>
            <a:solidFill>
              <a:srgbClr val="FFE8CA">
                <a:alpha val="89803"/>
              </a:srgbClr>
            </a:solidFill>
            <a:ln w="12700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3941117" y="1405216"/>
              <a:ext cx="3454013" cy="3462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50/50s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generated &gt;$20,000 net funding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Winter raffle change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Electronic donation tracking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878692" y="248362"/>
              <a:ext cx="3454013" cy="1156853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7878692" y="248362"/>
              <a:ext cx="3454013" cy="1156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878692" y="1405216"/>
              <a:ext cx="3454013" cy="3462560"/>
            </a:xfrm>
            <a:prstGeom prst="rect">
              <a:avLst/>
            </a:prstGeom>
            <a:solidFill>
              <a:srgbClr val="FFE8CA">
                <a:alpha val="89803"/>
              </a:srgbClr>
            </a:solidFill>
            <a:ln w="12700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7878692" y="1405216"/>
              <a:ext cx="3454013" cy="3462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and diverse events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Attracting and retaining reliable volunteers for bingos and Mosaic events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8255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287498" y="71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COMMUNICATIONS</a:t>
            </a:r>
            <a:endParaRPr/>
          </a:p>
        </p:txBody>
      </p:sp>
      <p:grpSp>
        <p:nvGrpSpPr>
          <p:cNvPr id="149" name="Google Shape;149;p6"/>
          <p:cNvGrpSpPr/>
          <p:nvPr/>
        </p:nvGrpSpPr>
        <p:grpSpPr>
          <a:xfrm>
            <a:off x="5893727" y="353315"/>
            <a:ext cx="5808513" cy="3953503"/>
            <a:chOff x="4126610" y="1562045"/>
            <a:chExt cx="3636035" cy="5594811"/>
          </a:xfrm>
        </p:grpSpPr>
        <p:sp>
          <p:nvSpPr>
            <p:cNvPr id="150" name="Google Shape;150;p6"/>
            <p:cNvSpPr/>
            <p:nvPr/>
          </p:nvSpPr>
          <p:spPr>
            <a:xfrm>
              <a:off x="4126610" y="1562045"/>
              <a:ext cx="3636028" cy="748800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126618" y="2310833"/>
              <a:ext cx="3636028" cy="4846023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RCR survey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Website improvements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 tote bag with membership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Clothing and calendar sales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RCR thank you cards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olunteer challenges</a:t>
              </a:r>
              <a:endPara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Instagram verification</a:t>
              </a:r>
              <a:endParaRPr/>
            </a:p>
          </p:txBody>
        </p:sp>
      </p:grpSp>
      <p:grpSp>
        <p:nvGrpSpPr>
          <p:cNvPr id="152" name="Google Shape;152;p6"/>
          <p:cNvGrpSpPr/>
          <p:nvPr/>
        </p:nvGrpSpPr>
        <p:grpSpPr>
          <a:xfrm>
            <a:off x="5823621" y="4487732"/>
            <a:ext cx="5948910" cy="2293001"/>
            <a:chOff x="8271682" y="1562047"/>
            <a:chExt cx="3636031" cy="3891720"/>
          </a:xfrm>
        </p:grpSpPr>
        <p:sp>
          <p:nvSpPr>
            <p:cNvPr id="153" name="Google Shape;153;p6"/>
            <p:cNvSpPr/>
            <p:nvPr/>
          </p:nvSpPr>
          <p:spPr>
            <a:xfrm>
              <a:off x="8271682" y="1562047"/>
              <a:ext cx="3636028" cy="1223354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271685" y="2656063"/>
              <a:ext cx="3636028" cy="2797704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Recruit co-chair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Re-engage Volunteer photographers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messaging calendar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Website redesign</a:t>
              </a:r>
              <a:endParaRPr/>
            </a:p>
          </p:txBody>
        </p:sp>
      </p:grpSp>
      <p:graphicFrame>
        <p:nvGraphicFramePr>
          <p:cNvPr id="155" name="Google Shape;155;p6"/>
          <p:cNvGraphicFramePr/>
          <p:nvPr/>
        </p:nvGraphicFramePr>
        <p:xfrm>
          <a:off x="299664" y="1228818"/>
          <a:ext cx="5055525" cy="2229485"/>
        </p:xfrm>
        <a:graphic>
          <a:graphicData uri="http://schemas.openxmlformats.org/drawingml/2006/table">
            <a:tbl>
              <a:tblPr firstRow="1" firstCol="1" bandRow="1">
                <a:noFill/>
                <a:tableStyleId>{DDEEAA94-3A21-45E2-A331-1E2A13F80E55}</a:tableStyleId>
              </a:tblPr>
              <a:tblGrid>
                <a:gridCol w="18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July 2020</a:t>
                      </a:r>
                      <a:endParaRPr sz="20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Increase since March 2019</a:t>
                      </a:r>
                      <a:endParaRPr sz="19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Instagram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5,569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+40%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Twitter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1,162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+8%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Ebulletin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963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31%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Facebook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9,086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+16%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6" name="Google Shape;156;p6"/>
          <p:cNvGraphicFramePr/>
          <p:nvPr/>
        </p:nvGraphicFramePr>
        <p:xfrm>
          <a:off x="299673" y="3822052"/>
          <a:ext cx="5055525" cy="2315850"/>
        </p:xfrm>
        <a:graphic>
          <a:graphicData uri="http://schemas.openxmlformats.org/drawingml/2006/table">
            <a:tbl>
              <a:tblPr firstRow="1" firstCol="1" bandRow="1">
                <a:noFill/>
                <a:tableStyleId>{DDEEAA94-3A21-45E2-A331-1E2A13F80E55}</a:tableStyleId>
              </a:tblPr>
              <a:tblGrid>
                <a:gridCol w="19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FFFFFF"/>
                          </a:solidFill>
                        </a:rPr>
                        <a:t>Website</a:t>
                      </a:r>
                      <a:endParaRPr sz="2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FFFFFF"/>
                          </a:solidFill>
                        </a:rPr>
                        <a:t>March 2019</a:t>
                      </a:r>
                      <a:endParaRPr sz="2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FFFFFF"/>
                          </a:solidFill>
                        </a:rPr>
                        <a:t>Year over year increase</a:t>
                      </a:r>
                      <a:endParaRPr sz="2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Page views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483,000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+5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isits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75,200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21</a:t>
                      </a: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Audience size (unique visits)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80,200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55</a:t>
                      </a: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287498" y="71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PET RESCUE</a:t>
            </a: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5524114" y="486875"/>
            <a:ext cx="6318570" cy="3489930"/>
            <a:chOff x="4126613" y="1562040"/>
            <a:chExt cx="3636028" cy="4023752"/>
          </a:xfrm>
        </p:grpSpPr>
        <p:sp>
          <p:nvSpPr>
            <p:cNvPr id="163" name="Google Shape;163;p9"/>
            <p:cNvSpPr/>
            <p:nvPr/>
          </p:nvSpPr>
          <p:spPr>
            <a:xfrm>
              <a:off x="4126613" y="1562040"/>
              <a:ext cx="3636028" cy="771264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126613" y="2268514"/>
              <a:ext cx="3636028" cy="3317278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FD8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Managed record number of intakes and adoptions</a:t>
              </a:r>
              <a:endParaRPr/>
            </a:p>
            <a:p>
              <a:pPr marL="51435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very high number of requests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435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early snowfall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satellite adoption partners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adoption events</a:t>
              </a: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5524103" y="4638693"/>
            <a:ext cx="6318575" cy="1908584"/>
            <a:chOff x="8271679" y="1031638"/>
            <a:chExt cx="3636031" cy="5323528"/>
          </a:xfrm>
        </p:grpSpPr>
        <p:sp>
          <p:nvSpPr>
            <p:cNvPr id="166" name="Google Shape;166;p9"/>
            <p:cNvSpPr/>
            <p:nvPr/>
          </p:nvSpPr>
          <p:spPr>
            <a:xfrm>
              <a:off x="8271679" y="1031638"/>
              <a:ext cx="3636028" cy="1750320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8271682" y="2785398"/>
              <a:ext cx="3636028" cy="3569768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FD8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 awareness and education on importance of sterilization</a:t>
              </a:r>
              <a:endPara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8" name="Google Shape;168;p9"/>
          <p:cNvGraphicFramePr/>
          <p:nvPr/>
        </p:nvGraphicFramePr>
        <p:xfrm>
          <a:off x="349321" y="2194375"/>
          <a:ext cx="4626775" cy="2859192"/>
        </p:xfrm>
        <a:graphic>
          <a:graphicData uri="http://schemas.openxmlformats.org/drawingml/2006/table">
            <a:tbl>
              <a:tblPr firstRow="1" firstCol="1" bandRow="1">
                <a:noFill/>
                <a:tableStyleId>{E5382CBC-01AD-4F9F-9C7F-40433DCF362F}</a:tableStyleId>
              </a:tblPr>
              <a:tblGrid>
                <a:gridCol w="29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rgbClr val="000000"/>
                          </a:solidFill>
                        </a:rPr>
                        <a:t> </a:t>
                      </a:r>
                      <a:endParaRPr sz="3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FFFFFF"/>
                          </a:solidFill>
                        </a:rPr>
                        <a:t>20</a:t>
                      </a:r>
                      <a:r>
                        <a:rPr lang="en-US" sz="2800">
                          <a:solidFill>
                            <a:srgbClr val="FFFFFF"/>
                          </a:solidFill>
                        </a:rPr>
                        <a:t>19</a:t>
                      </a:r>
                      <a:endParaRPr sz="28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Cats rescued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522</a:t>
                      </a:r>
                      <a:endParaRPr sz="40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0000"/>
                          </a:solidFill>
                        </a:rPr>
                        <a:t>Cats adopted  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480</a:t>
                      </a:r>
                      <a:endParaRPr sz="40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0000"/>
                          </a:solidFill>
                        </a:rPr>
                        <a:t>Sterilizations     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469</a:t>
                      </a:r>
                      <a:endParaRPr sz="40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0000"/>
                          </a:solidFill>
                        </a:rPr>
                        <a:t>Euthanizations </a:t>
                      </a:r>
                      <a:endParaRPr sz="24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40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0000"/>
                          </a:solidFill>
                        </a:rPr>
                        <a:t>Foster homes</a:t>
                      </a:r>
                      <a:r>
                        <a:rPr lang="en-US" sz="2800" b="0" u="none" strike="noStrike" cap="none">
                          <a:solidFill>
                            <a:srgbClr val="000000"/>
                          </a:solidFill>
                        </a:rPr>
                        <a:t> </a:t>
                      </a:r>
                      <a:endParaRPr sz="24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114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924900" y="631525"/>
            <a:ext cx="1791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>
                <a:solidFill>
                  <a:srgbClr val="000000"/>
                </a:solidFill>
              </a:rPr>
              <a:t>LOVEY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t="12689" b="15003"/>
          <a:stretch/>
        </p:blipFill>
        <p:spPr>
          <a:xfrm>
            <a:off x="9063750" y="3622775"/>
            <a:ext cx="2886075" cy="31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924" y="850850"/>
            <a:ext cx="4278862" cy="554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505" y="2345971"/>
            <a:ext cx="3066701" cy="406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5610" y="71325"/>
            <a:ext cx="3425125" cy="338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7684172" y="268715"/>
            <a:ext cx="295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>
                <a:solidFill>
                  <a:srgbClr val="000000"/>
                </a:solidFill>
              </a:rPr>
              <a:t>NASH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50" y="412250"/>
            <a:ext cx="5885950" cy="62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725" y="2164245"/>
            <a:ext cx="4846150" cy="43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565</Words>
  <Application>Microsoft Macintosh PowerPoint</Application>
  <PresentationFormat>Widescreen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2019 HIGHLIGHTS</vt:lpstr>
      <vt:lpstr>BOARD</vt:lpstr>
      <vt:lpstr>VOLUNTEER TEAM</vt:lpstr>
      <vt:lpstr>FUNDRAISING</vt:lpstr>
      <vt:lpstr>COMMUNICATIONS</vt:lpstr>
      <vt:lpstr>PET RESCUE</vt:lpstr>
      <vt:lpstr>LOVEY</vt:lpstr>
      <vt:lpstr>NASH</vt:lpstr>
      <vt:lpstr>JAKE</vt:lpstr>
      <vt:lpstr>COMMUNITY CAT TEAM</vt:lpstr>
      <vt:lpstr>PEEPERS</vt:lpstr>
      <vt:lpstr>FAREWELL TO HAPPY</vt:lpstr>
      <vt:lpstr>COVID-19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Merilee Tulloch</dc:creator>
  <cp:lastModifiedBy>Sabrina Cataldo</cp:lastModifiedBy>
  <cp:revision>3</cp:revision>
  <dcterms:created xsi:type="dcterms:W3CDTF">2019-04-26T18:40:30Z</dcterms:created>
  <dcterms:modified xsi:type="dcterms:W3CDTF">2020-08-10T21:45:56Z</dcterms:modified>
</cp:coreProperties>
</file>