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9" roundtripDataSignature="AMtx7mhdOtSqlDtZu4gjkgI4PNU92jo6U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9B3BD9E-3A0D-4556-9A1B-2AD5FA0201D3}">
  <a:tblStyle styleId="{69B3BD9E-3A0D-4556-9A1B-2AD5FA0201D3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>
          <a:top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bottom>
        </a:tcBdr>
      </a:tcStyle>
    </a:band1H>
    <a:band2H>
      <a:tcTxStyle b="off" i="off"/>
    </a:band2H>
    <a:band1V>
      <a:tcTxStyle b="off" i="off"/>
      <a:tcStyle>
        <a:tcBdr>
          <a:lef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right>
        </a:tcBdr>
      </a:tcStyle>
    </a:band1V>
    <a:band2V>
      <a:tcTxStyle b="off" i="off"/>
      <a:tcStyle>
        <a:tcBdr>
          <a:lef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right>
        </a:tcBdr>
      </a:tcStyle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508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</a:tcBdr>
      </a:tcStyle>
    </a:lastRow>
    <a:seCell>
      <a:tcTxStyle b="off" i="off"/>
    </a:seCell>
    <a:swCell>
      <a:tcTxStyle b="off" i="off"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  <a:tblStyle styleId="{B7DA583C-08E6-4E8F-8B07-CF8C92A36649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>
          <a:top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bottom>
        </a:tcBdr>
      </a:tcStyle>
    </a:band1H>
    <a:band2H>
      <a:tcTxStyle b="off" i="off"/>
    </a:band2H>
    <a:band1V>
      <a:tcTxStyle b="off" i="off"/>
      <a:tcStyle>
        <a:tcBdr>
          <a:left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right>
        </a:tcBdr>
      </a:tcStyle>
    </a:band1V>
    <a:band2V>
      <a:tcTxStyle b="off" i="off"/>
      <a:tcStyle>
        <a:tcBdr>
          <a:left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right>
        </a:tcBdr>
      </a:tcStyle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508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top>
        </a:tcBdr>
      </a:tcStyle>
    </a:lastRow>
    <a:seCell>
      <a:tcTxStyle b="off" i="off"/>
    </a:seCell>
    <a:swCell>
      <a:tcTxStyle b="off" i="off"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6"/>
          </a:solidFill>
        </a:fill>
      </a:tcStyle>
    </a:firstRow>
    <a:neCell>
      <a:tcTxStyle b="off" i="off"/>
    </a:neCell>
    <a:nwCell>
      <a:tcTxStyle b="off" i="off"/>
    </a:nwCell>
  </a:tblStyle>
  <a:tblStyle styleId="{560F9A91-15E3-434D-9707-0FEE80B12236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>
          <a:top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bottom>
        </a:tcBdr>
      </a:tcStyle>
    </a:band1H>
    <a:band2H>
      <a:tcTxStyle b="off" i="off"/>
    </a:band2H>
    <a:band1V>
      <a:tcTxStyle b="off" i="off"/>
      <a:tcStyle>
        <a:tcBdr>
          <a:left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right>
        </a:tcBdr>
      </a:tcStyle>
    </a:band1V>
    <a:band2V>
      <a:tcTxStyle b="off" i="off"/>
      <a:tcStyle>
        <a:tcBdr>
          <a:left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right>
        </a:tcBdr>
      </a:tcStyle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508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top>
        </a:tcBdr>
      </a:tcStyle>
    </a:lastRow>
    <a:seCell>
      <a:tcTxStyle b="off" i="off"/>
    </a:seCell>
    <a:swCell>
      <a:tcTxStyle b="off" i="off"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2"/>
          </a:solidFill>
        </a:fill>
      </a:tcStyle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customschemas.google.com/relationships/presentationmetadata" Target="meta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6" name="Google Shape;186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1" name="Google Shape;201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7" name="Google Shape;207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4" name="Google Shape;214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2" name="Google Shape;10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8ed695367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6" name="Google Shape;116;g8ed695367a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1" name="Google Shape;131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5" name="Google Shape;14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8" name="Google Shape;158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0" name="Google Shape;170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7" name="Google Shape;17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2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8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idx="1" type="subTitle"/>
          </p:nvPr>
        </p:nvSpPr>
        <p:spPr>
          <a:xfrm>
            <a:off x="1524000" y="5614016"/>
            <a:ext cx="9144000" cy="7908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4400"/>
              <a:t>2021 Annual General Meeting</a:t>
            </a:r>
            <a:endParaRPr sz="44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7500"/>
              <a:buNone/>
            </a:pPr>
            <a:r>
              <a:rPr lang="en-US" sz="3200"/>
              <a:t>April 20</a:t>
            </a:r>
            <a:r>
              <a:rPr lang="en-US" sz="3200"/>
              <a:t>, 2021</a:t>
            </a:r>
            <a:endParaRPr sz="3200"/>
          </a:p>
        </p:txBody>
      </p:sp>
      <p:pic>
        <p:nvPicPr>
          <p:cNvPr descr="https://lh4.googleusercontent.com/o6xYHQw7l36AasixBbURzkuBpDKPofS6VIM6ytJYfBuPdYz0D_qZxYlwZdcUhIPahy6PpDYFxTffLnNmRUpPNfw_C9_SbpBXLBmY0XieoSRXF-FM80RiF9EOqSrC1rk27QbhgEErBYJqZYcXVQ" id="85" name="Google Shape;85;p1"/>
          <p:cNvPicPr preferRelativeResize="0"/>
          <p:nvPr/>
        </p:nvPicPr>
        <p:blipFill rotWithShape="1">
          <a:blip r:embed="rId3">
            <a:alphaModFix/>
          </a:blip>
          <a:srcRect b="15338" l="0" r="0" t="14757"/>
          <a:stretch/>
        </p:blipFill>
        <p:spPr>
          <a:xfrm>
            <a:off x="2176409" y="848563"/>
            <a:ext cx="7839182" cy="42329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2"/>
          <p:cNvSpPr txBox="1"/>
          <p:nvPr>
            <p:ph type="title"/>
          </p:nvPr>
        </p:nvSpPr>
        <p:spPr>
          <a:xfrm>
            <a:off x="287498" y="-2533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COMMUNITY CAT TEAM</a:t>
            </a:r>
            <a:endParaRPr/>
          </a:p>
        </p:txBody>
      </p:sp>
      <p:grpSp>
        <p:nvGrpSpPr>
          <p:cNvPr id="189" name="Google Shape;189;p12"/>
          <p:cNvGrpSpPr/>
          <p:nvPr/>
        </p:nvGrpSpPr>
        <p:grpSpPr>
          <a:xfrm>
            <a:off x="6390597" y="1517197"/>
            <a:ext cx="5373325" cy="2791344"/>
            <a:chOff x="4126610" y="1562045"/>
            <a:chExt cx="3636030" cy="3526206"/>
          </a:xfrm>
        </p:grpSpPr>
        <p:sp>
          <p:nvSpPr>
            <p:cNvPr id="190" name="Google Shape;190;p12"/>
            <p:cNvSpPr/>
            <p:nvPr/>
          </p:nvSpPr>
          <p:spPr>
            <a:xfrm>
              <a:off x="4126610" y="1562045"/>
              <a:ext cx="3636028" cy="618606"/>
            </a:xfrm>
            <a:custGeom>
              <a:rect b="b" l="l" r="r" t="t"/>
              <a:pathLst>
                <a:path extrusionOk="0" h="748800" w="3636028">
                  <a:moveTo>
                    <a:pt x="0" y="0"/>
                  </a:moveTo>
                  <a:lnTo>
                    <a:pt x="3636028" y="0"/>
                  </a:lnTo>
                  <a:lnTo>
                    <a:pt x="3636028" y="748800"/>
                  </a:lnTo>
                  <a:lnTo>
                    <a:pt x="0" y="74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12700">
              <a:solidFill>
                <a:srgbClr val="E6913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05650" lIns="184900" spcFirstLastPara="1" rIns="184900" wrap="square" tIns="105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/>
                <a:buNone/>
              </a:pPr>
              <a:r>
                <a:rPr b="1" i="0" lang="en-US" sz="2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Highlights &amp; Challenges</a:t>
              </a:r>
              <a:endParaRPr b="1" i="0" sz="2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12"/>
            <p:cNvSpPr/>
            <p:nvPr/>
          </p:nvSpPr>
          <p:spPr>
            <a:xfrm>
              <a:off x="4126612" y="2180637"/>
              <a:ext cx="3636028" cy="2907614"/>
            </a:xfrm>
            <a:custGeom>
              <a:rect b="b" l="l" r="r" t="t"/>
              <a:pathLst>
                <a:path extrusionOk="0" h="3996720" w="3636028">
                  <a:moveTo>
                    <a:pt x="0" y="0"/>
                  </a:moveTo>
                  <a:lnTo>
                    <a:pt x="3636028" y="0"/>
                  </a:lnTo>
                  <a:lnTo>
                    <a:pt x="3636028" y="3996720"/>
                  </a:lnTo>
                  <a:lnTo>
                    <a:pt x="0" y="39967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12700">
              <a:solidFill>
                <a:srgbClr val="E69138">
                  <a:alpha val="8941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208025" lIns="138675" spcFirstLastPara="1" rIns="184900" wrap="square" tIns="138675">
              <a:noAutofit/>
            </a:bodyPr>
            <a:lstStyle/>
            <a:p>
              <a:pPr indent="-266700" lvl="1" marL="28575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22222"/>
                </a:buClr>
                <a:buSzPts val="1500"/>
                <a:buChar char="•"/>
              </a:pPr>
              <a:r>
                <a:rPr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6 new volunteers joined community cat feeding team</a:t>
              </a:r>
              <a:endPara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298450" lvl="1" marL="28575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22222"/>
                </a:buClr>
                <a:buSzPts val="2000"/>
                <a:buChar char="•"/>
              </a:pPr>
              <a:r>
                <a:rPr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 new volunteer joined trapping team</a:t>
              </a:r>
              <a:endPara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298450" lvl="1" marL="28575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22222"/>
                </a:buClr>
                <a:buSzPts val="2000"/>
                <a:buChar char="•"/>
              </a:pPr>
              <a:r>
                <a:rPr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Made ~120 winter shelters </a:t>
              </a:r>
              <a:endPara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298450" lvl="1" marL="28575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22222"/>
                </a:buClr>
                <a:buSzPts val="2000"/>
                <a:buChar char="•"/>
              </a:pPr>
              <a:r>
                <a:rPr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Due to Covid, unable to start spring trapping until later in the spring resulting in an increase in litters of feral kittens trapped</a:t>
              </a:r>
              <a:endPara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857250" lvl="1" marL="10858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t/>
              </a:r>
              <a:endPara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2" name="Google Shape;192;p12"/>
          <p:cNvGrpSpPr/>
          <p:nvPr/>
        </p:nvGrpSpPr>
        <p:grpSpPr>
          <a:xfrm>
            <a:off x="6390598" y="4668539"/>
            <a:ext cx="5513675" cy="1871384"/>
            <a:chOff x="8271682" y="1562045"/>
            <a:chExt cx="3636029" cy="5220039"/>
          </a:xfrm>
        </p:grpSpPr>
        <p:sp>
          <p:nvSpPr>
            <p:cNvPr id="193" name="Google Shape;193;p12"/>
            <p:cNvSpPr/>
            <p:nvPr/>
          </p:nvSpPr>
          <p:spPr>
            <a:xfrm>
              <a:off x="8271682" y="1562045"/>
              <a:ext cx="3636028" cy="1431676"/>
            </a:xfrm>
            <a:custGeom>
              <a:rect b="b" l="l" r="r" t="t"/>
              <a:pathLst>
                <a:path extrusionOk="0" h="748800" w="3636028">
                  <a:moveTo>
                    <a:pt x="0" y="0"/>
                  </a:moveTo>
                  <a:lnTo>
                    <a:pt x="3636028" y="0"/>
                  </a:lnTo>
                  <a:lnTo>
                    <a:pt x="3636028" y="748800"/>
                  </a:lnTo>
                  <a:lnTo>
                    <a:pt x="0" y="74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05650" lIns="184900" spcFirstLastPara="1" rIns="184900" wrap="square" tIns="105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/>
                <a:buNone/>
              </a:pPr>
              <a:r>
                <a:rPr b="1" i="0" lang="en-US" sz="2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Goals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12"/>
            <p:cNvSpPr/>
            <p:nvPr/>
          </p:nvSpPr>
          <p:spPr>
            <a:xfrm>
              <a:off x="8271683" y="2785364"/>
              <a:ext cx="3636028" cy="3996720"/>
            </a:xfrm>
            <a:custGeom>
              <a:rect b="b" l="l" r="r" t="t"/>
              <a:pathLst>
                <a:path extrusionOk="0" h="3996720" w="3636028">
                  <a:moveTo>
                    <a:pt x="0" y="0"/>
                  </a:moveTo>
                  <a:lnTo>
                    <a:pt x="3636028" y="0"/>
                  </a:lnTo>
                  <a:lnTo>
                    <a:pt x="3636028" y="3996720"/>
                  </a:lnTo>
                  <a:lnTo>
                    <a:pt x="0" y="39967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12700">
              <a:solidFill>
                <a:srgbClr val="E69138">
                  <a:alpha val="8941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208025" lIns="138675" spcFirstLastPara="1" rIns="184900" wrap="square" tIns="138675">
              <a:noAutofit/>
            </a:bodyPr>
            <a:lstStyle/>
            <a:p>
              <a:pPr indent="-266700" lvl="1" marL="2857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22222"/>
                </a:buClr>
                <a:buSzPts val="1500"/>
                <a:buChar char="•"/>
              </a:pPr>
              <a:r>
                <a:rPr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Build new feeding stations</a:t>
              </a:r>
              <a:endPara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266700" lvl="1" marL="2857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22222"/>
                </a:buClr>
                <a:buSzPts val="1500"/>
                <a:buChar char="•"/>
              </a:pPr>
              <a:r>
                <a:rPr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Get all unsterilized RCR colony cats trapped, so less kittens born this year</a:t>
              </a:r>
              <a:endParaRPr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195" name="Google Shape;195;p12"/>
          <p:cNvGraphicFramePr/>
          <p:nvPr/>
        </p:nvGraphicFramePr>
        <p:xfrm>
          <a:off x="427949" y="1300233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{560F9A91-15E3-434D-9707-0FEE80B12236}</a:tableStyleId>
              </a:tblPr>
              <a:tblGrid>
                <a:gridCol w="4284500"/>
                <a:gridCol w="1291150"/>
              </a:tblGrid>
              <a:tr h="533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cap="none" strike="noStrike">
                          <a:solidFill>
                            <a:srgbClr val="000000"/>
                          </a:solidFill>
                        </a:rPr>
                        <a:t> RCR colonies</a:t>
                      </a:r>
                      <a:endParaRPr sz="2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4445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>
                          <a:solidFill>
                            <a:srgbClr val="000000"/>
                          </a:solidFill>
                        </a:rPr>
                        <a:t>20</a:t>
                      </a:r>
                      <a:r>
                        <a:rPr lang="en-US" sz="2400">
                          <a:solidFill>
                            <a:srgbClr val="000000"/>
                          </a:solidFill>
                        </a:rPr>
                        <a:t>20</a:t>
                      </a:r>
                      <a:endParaRPr sz="2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355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>
                          <a:solidFill>
                            <a:srgbClr val="000000"/>
                          </a:solidFill>
                        </a:rPr>
                        <a:t>TNR</a:t>
                      </a:r>
                      <a:endParaRPr b="0" sz="2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>
                          <a:solidFill>
                            <a:srgbClr val="000000"/>
                          </a:solidFill>
                        </a:rPr>
                        <a:t>14</a:t>
                      </a:r>
                      <a:endParaRPr b="0" sz="24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0" marB="0" marR="68575" marL="68575"/>
                </a:tc>
              </a:tr>
              <a:tr h="442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>
                          <a:solidFill>
                            <a:srgbClr val="000000"/>
                          </a:solidFill>
                        </a:rPr>
                        <a:t>Litters of kittens</a:t>
                      </a:r>
                      <a:endParaRPr b="0" sz="2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>
                          <a:solidFill>
                            <a:srgbClr val="000000"/>
                          </a:solidFill>
                        </a:rPr>
                        <a:t>7</a:t>
                      </a:r>
                      <a:endParaRPr b="0" sz="24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68575" marL="68575"/>
                </a:tc>
              </a:tr>
              <a:tr h="402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>
                          <a:solidFill>
                            <a:srgbClr val="000000"/>
                          </a:solidFill>
                        </a:rPr>
                        <a:t>Feral kittens into foster care</a:t>
                      </a:r>
                      <a:endParaRPr b="0" sz="2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>
                          <a:solidFill>
                            <a:srgbClr val="000000"/>
                          </a:solidFill>
                        </a:rPr>
                        <a:t>44</a:t>
                      </a:r>
                      <a:endParaRPr b="0" sz="24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68575" marL="68575"/>
                </a:tc>
              </a:tr>
              <a:tr h="520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>
                          <a:solidFill>
                            <a:srgbClr val="000000"/>
                          </a:solidFill>
                        </a:rPr>
                        <a:t>Tame cats into foster care</a:t>
                      </a:r>
                      <a:endParaRPr b="0" sz="2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>
                          <a:solidFill>
                            <a:srgbClr val="000000"/>
                          </a:solidFill>
                        </a:rPr>
                        <a:t>22</a:t>
                      </a:r>
                      <a:endParaRPr b="0" sz="24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68575" marL="68575"/>
                </a:tc>
              </a:tr>
              <a:tr h="442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>
                          <a:solidFill>
                            <a:srgbClr val="000000"/>
                          </a:solidFill>
                        </a:rPr>
                        <a:t>Deceased cats</a:t>
                      </a:r>
                      <a:endParaRPr b="0" sz="24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>
                          <a:solidFill>
                            <a:srgbClr val="000000"/>
                          </a:solidFill>
                        </a:rPr>
                        <a:t>6</a:t>
                      </a:r>
                      <a:endParaRPr b="0" sz="2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196" name="Google Shape;196;p12"/>
          <p:cNvGraphicFramePr/>
          <p:nvPr/>
        </p:nvGraphicFramePr>
        <p:xfrm>
          <a:off x="427949" y="4458910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{560F9A91-15E3-434D-9707-0FEE80B12236}</a:tableStyleId>
              </a:tblPr>
              <a:tblGrid>
                <a:gridCol w="4294775"/>
                <a:gridCol w="1280875"/>
              </a:tblGrid>
              <a:tr h="95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cap="none" strike="noStrike">
                          <a:solidFill>
                            <a:srgbClr val="000000"/>
                          </a:solidFill>
                        </a:rPr>
                        <a:t>Other locations</a:t>
                      </a:r>
                      <a:endParaRPr sz="2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4445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>
                          <a:solidFill>
                            <a:srgbClr val="000000"/>
                          </a:solidFill>
                        </a:rPr>
                        <a:t>2020</a:t>
                      </a:r>
                      <a:endParaRPr sz="2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304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>
                          <a:solidFill>
                            <a:srgbClr val="000000"/>
                          </a:solidFill>
                        </a:rPr>
                        <a:t>TNR</a:t>
                      </a:r>
                      <a:endParaRPr b="0" sz="2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>
                          <a:solidFill>
                            <a:srgbClr val="000000"/>
                          </a:solidFill>
                        </a:rPr>
                        <a:t>6</a:t>
                      </a:r>
                      <a:endParaRPr b="0" sz="24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0" marB="0" marR="68575" marL="68575"/>
                </a:tc>
              </a:tr>
              <a:tr h="304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/>
                        <a:t>Litters of kittens</a:t>
                      </a:r>
                      <a:endParaRPr sz="24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000000"/>
                          </a:solidFill>
                        </a:rPr>
                        <a:t>6</a:t>
                      </a:r>
                      <a:endParaRPr sz="2400">
                        <a:solidFill>
                          <a:srgbClr val="000000"/>
                        </a:solidFill>
                      </a:endParaRPr>
                    </a:p>
                  </a:txBody>
                  <a:tcPr marT="0" marB="0" marR="68575" marL="68575"/>
                </a:tc>
              </a:tr>
              <a:tr h="304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>
                          <a:solidFill>
                            <a:srgbClr val="000000"/>
                          </a:solidFill>
                        </a:rPr>
                        <a:t>Tame kittens into foster care</a:t>
                      </a:r>
                      <a:endParaRPr b="0" sz="2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>
                          <a:solidFill>
                            <a:srgbClr val="000000"/>
                          </a:solidFill>
                        </a:rPr>
                        <a:t>1</a:t>
                      </a:r>
                      <a:r>
                        <a:rPr lang="en-US" sz="2400">
                          <a:solidFill>
                            <a:srgbClr val="000000"/>
                          </a:solidFill>
                        </a:rPr>
                        <a:t>1</a:t>
                      </a:r>
                      <a:endParaRPr b="0" sz="24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68575" marL="68575"/>
                </a:tc>
              </a:tr>
              <a:tr h="304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>
                          <a:solidFill>
                            <a:srgbClr val="000000"/>
                          </a:solidFill>
                        </a:rPr>
                        <a:t>Tame cats into foster car</a:t>
                      </a:r>
                      <a:endParaRPr sz="24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>
                          <a:solidFill>
                            <a:srgbClr val="000000"/>
                          </a:solidFill>
                        </a:rPr>
                        <a:t>8</a:t>
                      </a:r>
                      <a:endParaRPr sz="24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68575" marL="68575"/>
                </a:tc>
              </a:tr>
            </a:tbl>
          </a:graphicData>
        </a:graphic>
      </p:graphicFrame>
      <p:sp>
        <p:nvSpPr>
          <p:cNvPr id="197" name="Google Shape;197;p12"/>
          <p:cNvSpPr/>
          <p:nvPr/>
        </p:nvSpPr>
        <p:spPr>
          <a:xfrm>
            <a:off x="6651073" y="354642"/>
            <a:ext cx="1962328" cy="914400"/>
          </a:xfrm>
          <a:prstGeom prst="ellipse">
            <a:avLst/>
          </a:prstGeom>
          <a:solidFill>
            <a:srgbClr val="833C0B"/>
          </a:solidFill>
          <a:ln cap="flat" cmpd="sng" w="12700">
            <a:solidFill>
              <a:srgbClr val="38562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RCR colonies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12"/>
          <p:cNvSpPr/>
          <p:nvPr/>
        </p:nvSpPr>
        <p:spPr>
          <a:xfrm>
            <a:off x="9077359" y="321934"/>
            <a:ext cx="2301411" cy="914400"/>
          </a:xfrm>
          <a:prstGeom prst="roundRect">
            <a:avLst>
              <a:gd fmla="val 16667" name="adj"/>
            </a:avLst>
          </a:prstGeom>
          <a:solidFill>
            <a:srgbClr val="833C0B"/>
          </a:solidFill>
          <a:ln cap="flat" cmpd="sng" w="12700">
            <a:solidFill>
              <a:srgbClr val="38562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private citizen colonies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0"/>
          <p:cNvSpPr txBox="1"/>
          <p:nvPr>
            <p:ph type="title"/>
          </p:nvPr>
        </p:nvSpPr>
        <p:spPr>
          <a:xfrm>
            <a:off x="883625" y="1983225"/>
            <a:ext cx="2955300" cy="267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 sz="30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Farewell to the last of the Garnet Street Cats</a:t>
            </a:r>
            <a:endParaRPr b="1" sz="6300">
              <a:solidFill>
                <a:srgbClr val="000000"/>
              </a:solidFill>
            </a:endParaRPr>
          </a:p>
        </p:txBody>
      </p:sp>
      <p:pic>
        <p:nvPicPr>
          <p:cNvPr id="204" name="Google Shape;204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8386" y="579375"/>
            <a:ext cx="7528814" cy="5707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1"/>
          <p:cNvSpPr txBox="1"/>
          <p:nvPr>
            <p:ph type="title"/>
          </p:nvPr>
        </p:nvSpPr>
        <p:spPr>
          <a:xfrm>
            <a:off x="1557837" y="101189"/>
            <a:ext cx="4397700" cy="278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000000"/>
                </a:solidFill>
              </a:rPr>
              <a:t>FERAL KITTENS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210" name="Google Shape;210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915" y="2463250"/>
            <a:ext cx="7068459" cy="3898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58699" y="979057"/>
            <a:ext cx="3947920" cy="452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3"/>
          <p:cNvSpPr txBox="1"/>
          <p:nvPr>
            <p:ph idx="1" type="subTitle"/>
          </p:nvPr>
        </p:nvSpPr>
        <p:spPr>
          <a:xfrm>
            <a:off x="1524000" y="5614016"/>
            <a:ext cx="9144000" cy="7908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47500"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4400"/>
              <a:t>2021 Annual General Meeting</a:t>
            </a:r>
            <a:endParaRPr sz="44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7500"/>
              <a:buNone/>
            </a:pPr>
            <a:r>
              <a:rPr lang="en-US" sz="3200"/>
              <a:t>April 20, 2021</a:t>
            </a:r>
            <a:endParaRPr sz="32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4400"/>
          </a:p>
        </p:txBody>
      </p:sp>
      <p:pic>
        <p:nvPicPr>
          <p:cNvPr descr="https://lh4.googleusercontent.com/o6xYHQw7l36AasixBbURzkuBpDKPofS6VIM6ytJYfBuPdYz0D_qZxYlwZdcUhIPahy6PpDYFxTffLnNmRUpPNfw_C9_SbpBXLBmY0XieoSRXF-FM80RiF9EOqSrC1rk27QbhgEErBYJqZYcXVQ" id="217" name="Google Shape;217;p13"/>
          <p:cNvPicPr preferRelativeResize="0"/>
          <p:nvPr/>
        </p:nvPicPr>
        <p:blipFill rotWithShape="1">
          <a:blip r:embed="rId3">
            <a:alphaModFix/>
          </a:blip>
          <a:srcRect b="15338" l="0" r="0" t="14757"/>
          <a:stretch/>
        </p:blipFill>
        <p:spPr>
          <a:xfrm>
            <a:off x="2176409" y="848563"/>
            <a:ext cx="7839182" cy="42329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2020 HIGHLIGHTS</a:t>
            </a:r>
            <a:endParaRPr/>
          </a:p>
        </p:txBody>
      </p:sp>
      <p:grpSp>
        <p:nvGrpSpPr>
          <p:cNvPr id="91" name="Google Shape;91;p2"/>
          <p:cNvGrpSpPr/>
          <p:nvPr/>
        </p:nvGrpSpPr>
        <p:grpSpPr>
          <a:xfrm>
            <a:off x="430494" y="1767044"/>
            <a:ext cx="11330999" cy="4898082"/>
            <a:chOff x="55" y="48373"/>
            <a:chExt cx="11330999" cy="5214608"/>
          </a:xfrm>
        </p:grpSpPr>
        <p:sp>
          <p:nvSpPr>
            <p:cNvPr id="92" name="Google Shape;92;p2"/>
            <p:cNvSpPr/>
            <p:nvPr/>
          </p:nvSpPr>
          <p:spPr>
            <a:xfrm>
              <a:off x="55" y="48373"/>
              <a:ext cx="5294859" cy="1152000"/>
            </a:xfrm>
            <a:prstGeom prst="rect">
              <a:avLst/>
            </a:prstGeom>
            <a:solidFill>
              <a:srgbClr val="4372C3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2"/>
            <p:cNvSpPr txBox="1"/>
            <p:nvPr/>
          </p:nvSpPr>
          <p:spPr>
            <a:xfrm>
              <a:off x="61" y="48379"/>
              <a:ext cx="5570400" cy="115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0025" lIns="227575" spcFirstLastPara="1" rIns="227575" wrap="square" tIns="1300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Calibri"/>
                <a:buNone/>
              </a:pPr>
              <a:r>
                <a:rPr b="1" i="0" lang="en-US" sz="32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Accomplishments</a:t>
              </a:r>
              <a:endParaRPr b="1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55" y="1200373"/>
              <a:ext cx="5294859" cy="4062599"/>
            </a:xfrm>
            <a:prstGeom prst="rect">
              <a:avLst/>
            </a:prstGeom>
            <a:solidFill>
              <a:srgbClr val="CCD3EA">
                <a:alpha val="89411"/>
              </a:srgbClr>
            </a:solidFill>
            <a:ln cap="flat" cmpd="sng" w="12700">
              <a:solidFill>
                <a:srgbClr val="CCD3EA">
                  <a:alpha val="8941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2"/>
            <p:cNvSpPr txBox="1"/>
            <p:nvPr/>
          </p:nvSpPr>
          <p:spPr>
            <a:xfrm>
              <a:off x="61" y="1200381"/>
              <a:ext cx="5295000" cy="406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92000" lIns="128000" spcFirstLastPara="1" rIns="170675" wrap="square" tIns="128000">
              <a:noAutofit/>
            </a:bodyPr>
            <a:lstStyle/>
            <a:p>
              <a:pPr indent="-228600" lvl="1" marL="228600" marR="0" rtl="0" algn="l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Char char="•"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Record breaking year in spite of COVID-19 challenges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Char char="•"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Over $133,000 net fundraising revenue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Char char="•"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Over $114,000 cash donations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Char char="•"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Rescued/treated 615 cats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Char char="•"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541 adoptions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Char char="•"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Continued evolution of volunteer positions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6036195" y="48373"/>
              <a:ext cx="5294859" cy="1152000"/>
            </a:xfrm>
            <a:prstGeom prst="rect">
              <a:avLst/>
            </a:prstGeom>
            <a:solidFill>
              <a:srgbClr val="4372C3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2"/>
            <p:cNvSpPr txBox="1"/>
            <p:nvPr/>
          </p:nvSpPr>
          <p:spPr>
            <a:xfrm>
              <a:off x="6036195" y="48373"/>
              <a:ext cx="5294859" cy="115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0025" lIns="227575" spcFirstLastPara="1" rIns="227575" wrap="square" tIns="1300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Calibri"/>
                <a:buNone/>
              </a:pPr>
              <a:r>
                <a:rPr b="1" i="0" lang="en-US" sz="32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Challenges</a:t>
              </a:r>
              <a:endParaRPr b="1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6036195" y="1200373"/>
              <a:ext cx="5294859" cy="4062599"/>
            </a:xfrm>
            <a:prstGeom prst="rect">
              <a:avLst/>
            </a:prstGeom>
            <a:solidFill>
              <a:srgbClr val="CCD3EA">
                <a:alpha val="89411"/>
              </a:srgbClr>
            </a:solidFill>
            <a:ln cap="flat" cmpd="sng" w="12700">
              <a:solidFill>
                <a:srgbClr val="CCD3EA">
                  <a:alpha val="8941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2"/>
            <p:cNvSpPr txBox="1"/>
            <p:nvPr/>
          </p:nvSpPr>
          <p:spPr>
            <a:xfrm>
              <a:off x="6036195" y="1200373"/>
              <a:ext cx="5294859" cy="40625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92000" lIns="128000" spcFirstLastPara="1" rIns="170675" wrap="square" tIns="128000">
              <a:noAutofit/>
            </a:bodyPr>
            <a:lstStyle/>
            <a:p>
              <a:pPr indent="-228600" lvl="1" marL="228600" marR="0" rtl="0" algn="l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Char char="•"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COVID-19 pandemic!!!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Char char="•"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Continued cat overpopulation crisis and pressure from the community to rescue more cats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Char char="•"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Potential for volunteer burnout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BOARD</a:t>
            </a:r>
            <a:endParaRPr/>
          </a:p>
        </p:txBody>
      </p:sp>
      <p:grpSp>
        <p:nvGrpSpPr>
          <p:cNvPr id="105" name="Google Shape;105;p3"/>
          <p:cNvGrpSpPr/>
          <p:nvPr/>
        </p:nvGrpSpPr>
        <p:grpSpPr>
          <a:xfrm>
            <a:off x="406739" y="1957282"/>
            <a:ext cx="11182455" cy="4350630"/>
            <a:chOff x="54" y="266594"/>
            <a:chExt cx="11182455" cy="4350630"/>
          </a:xfrm>
        </p:grpSpPr>
        <p:sp>
          <p:nvSpPr>
            <p:cNvPr id="106" name="Google Shape;106;p3"/>
            <p:cNvSpPr/>
            <p:nvPr/>
          </p:nvSpPr>
          <p:spPr>
            <a:xfrm>
              <a:off x="54" y="266594"/>
              <a:ext cx="5225446" cy="1036800"/>
            </a:xfrm>
            <a:prstGeom prst="rect">
              <a:avLst/>
            </a:prstGeom>
            <a:solidFill>
              <a:schemeClr val="accent6"/>
            </a:solidFill>
            <a:ln cap="flat" cmpd="sng" w="127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3"/>
            <p:cNvSpPr txBox="1"/>
            <p:nvPr/>
          </p:nvSpPr>
          <p:spPr>
            <a:xfrm>
              <a:off x="54" y="266594"/>
              <a:ext cx="5225446" cy="103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6300" lIns="256025" spcFirstLastPara="1" rIns="256025" wrap="square" tIns="146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Calibri"/>
                <a:buNone/>
              </a:pPr>
              <a:r>
                <a:rPr b="1" i="0" lang="en-US" sz="3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Highlights &amp; Challenges</a:t>
              </a:r>
              <a:endParaRPr b="1" i="0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54" y="1303394"/>
              <a:ext cx="5225446" cy="3261059"/>
            </a:xfrm>
            <a:prstGeom prst="rect">
              <a:avLst/>
            </a:prstGeom>
            <a:solidFill>
              <a:srgbClr val="D4E2CE">
                <a:alpha val="89411"/>
              </a:srgbClr>
            </a:solidFill>
            <a:ln cap="flat" cmpd="sng" w="12700">
              <a:solidFill>
                <a:srgbClr val="D4E2CE">
                  <a:alpha val="8941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3"/>
            <p:cNvSpPr txBox="1"/>
            <p:nvPr/>
          </p:nvSpPr>
          <p:spPr>
            <a:xfrm>
              <a:off x="90" y="1250624"/>
              <a:ext cx="5225400" cy="336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88025" lIns="192000" spcFirstLastPara="1" rIns="256025" wrap="square" tIns="192000">
              <a:noAutofit/>
            </a:bodyPr>
            <a:lstStyle/>
            <a:p>
              <a:pPr indent="-222250" lvl="1" marL="285750" marR="0" rtl="0" algn="l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alibri"/>
                <a:buChar char="•"/>
              </a:pPr>
              <a:r>
                <a:rPr lang="en-US" sz="2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Increasing</a:t>
              </a:r>
              <a:r>
                <a:rPr lang="en-US" sz="2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f</a:t>
              </a:r>
              <a:r>
                <a:rPr b="0" i="0" lang="en-US" sz="2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inancial buffer </a:t>
              </a:r>
              <a:endPara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222250" lvl="1" marL="285750" marR="0" rtl="0" algn="l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alibri"/>
                <a:buChar char="•"/>
              </a:pPr>
              <a:r>
                <a:rPr lang="en-US" sz="2600">
                  <a:latin typeface="Calibri"/>
                  <a:ea typeface="Calibri"/>
                  <a:cs typeface="Calibri"/>
                  <a:sym typeface="Calibri"/>
                </a:rPr>
                <a:t>Policy updates</a:t>
              </a:r>
              <a:endParaRPr sz="2600">
                <a:latin typeface="Calibri"/>
                <a:ea typeface="Calibri"/>
                <a:cs typeface="Calibri"/>
                <a:sym typeface="Calibri"/>
              </a:endParaRPr>
            </a:p>
            <a:p>
              <a:pPr indent="-222250" lvl="1" marL="285750" marR="0" rtl="0" algn="l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SzPts val="2600"/>
                <a:buFont typeface="Calibri"/>
                <a:buChar char="•"/>
              </a:pPr>
              <a:r>
                <a:rPr lang="en-US" sz="2600">
                  <a:latin typeface="Calibri"/>
                  <a:ea typeface="Calibri"/>
                  <a:cs typeface="Calibri"/>
                  <a:sym typeface="Calibri"/>
                </a:rPr>
                <a:t>End partnership with Excalipurr Cat Cafe</a:t>
              </a:r>
              <a:endParaRPr sz="2600"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1000"/>
                </a:spcBef>
                <a:spcAft>
                  <a:spcPts val="1000"/>
                </a:spcAft>
                <a:buNone/>
              </a:pPr>
              <a:r>
                <a:t/>
              </a:r>
              <a:endPara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5957063" y="266594"/>
              <a:ext cx="5225446" cy="1036800"/>
            </a:xfrm>
            <a:prstGeom prst="rect">
              <a:avLst/>
            </a:prstGeom>
            <a:solidFill>
              <a:schemeClr val="accent6"/>
            </a:solidFill>
            <a:ln cap="flat" cmpd="sng" w="127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3"/>
            <p:cNvSpPr txBox="1"/>
            <p:nvPr/>
          </p:nvSpPr>
          <p:spPr>
            <a:xfrm>
              <a:off x="5957063" y="266594"/>
              <a:ext cx="5225446" cy="103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6300" lIns="256025" spcFirstLastPara="1" rIns="256025" wrap="square" tIns="146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Calibri"/>
                <a:buNone/>
              </a:pPr>
              <a:r>
                <a:rPr b="1" i="0" lang="en-US" sz="3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Goals</a:t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5957063" y="1303394"/>
              <a:ext cx="5225446" cy="3261059"/>
            </a:xfrm>
            <a:prstGeom prst="rect">
              <a:avLst/>
            </a:prstGeom>
            <a:solidFill>
              <a:srgbClr val="D4E2CE">
                <a:alpha val="89411"/>
              </a:srgbClr>
            </a:solidFill>
            <a:ln cap="flat" cmpd="sng" w="12700">
              <a:solidFill>
                <a:srgbClr val="D4E2CE">
                  <a:alpha val="8941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3"/>
            <p:cNvSpPr txBox="1"/>
            <p:nvPr/>
          </p:nvSpPr>
          <p:spPr>
            <a:xfrm>
              <a:off x="5957094" y="1250624"/>
              <a:ext cx="5225400" cy="336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88025" lIns="192000" spcFirstLastPara="1" rIns="256025" wrap="square" tIns="192000">
              <a:noAutofit/>
            </a:bodyPr>
            <a:lstStyle/>
            <a:p>
              <a:pPr indent="-222250" lvl="1" marL="28575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alibri"/>
                <a:buChar char="•"/>
              </a:pPr>
              <a:r>
                <a:rPr lang="en-US" sz="2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Succession planning for co-chairs and Board </a:t>
              </a:r>
              <a:endPara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222250" lvl="1" marL="28575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alibri"/>
                <a:buChar char="•"/>
              </a:pPr>
              <a:r>
                <a:rPr lang="en-US" sz="2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Organizational review </a:t>
              </a:r>
              <a:endPara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222250" lvl="1" marL="28575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alibri"/>
                <a:buChar char="•"/>
              </a:pPr>
              <a:r>
                <a:rPr lang="en-US" sz="2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Utilize cash surplus most effectively </a:t>
              </a:r>
              <a:endPara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222250" lvl="1" marL="28575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alibri"/>
                <a:buChar char="•"/>
              </a:pPr>
              <a:r>
                <a:rPr b="0" i="0" lang="en-US" sz="2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Meaningful impact of Regina Cat Coalition</a:t>
              </a:r>
              <a:endPara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8ed695367a_0_0"/>
          <p:cNvSpPr txBox="1"/>
          <p:nvPr>
            <p:ph type="title"/>
          </p:nvPr>
        </p:nvSpPr>
        <p:spPr>
          <a:xfrm>
            <a:off x="416960" y="239051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VOLUNTEER TEAM </a:t>
            </a:r>
            <a:endParaRPr>
              <a:solidFill>
                <a:srgbClr val="FF0000"/>
              </a:solidFill>
            </a:endParaRPr>
          </a:p>
        </p:txBody>
      </p:sp>
      <p:grpSp>
        <p:nvGrpSpPr>
          <p:cNvPr id="119" name="Google Shape;119;g8ed695367a_0_0"/>
          <p:cNvGrpSpPr/>
          <p:nvPr/>
        </p:nvGrpSpPr>
        <p:grpSpPr>
          <a:xfrm>
            <a:off x="550900" y="1442100"/>
            <a:ext cx="11283402" cy="5248300"/>
            <a:chOff x="131210" y="-248576"/>
            <a:chExt cx="11048078" cy="5248300"/>
          </a:xfrm>
        </p:grpSpPr>
        <p:sp>
          <p:nvSpPr>
            <p:cNvPr id="120" name="Google Shape;120;g8ed695367a_0_0"/>
            <p:cNvSpPr/>
            <p:nvPr/>
          </p:nvSpPr>
          <p:spPr>
            <a:xfrm>
              <a:off x="131219" y="3019124"/>
              <a:ext cx="5628000" cy="748800"/>
            </a:xfrm>
            <a:prstGeom prst="rect">
              <a:avLst/>
            </a:prstGeom>
            <a:solidFill>
              <a:schemeClr val="accent2"/>
            </a:solidFill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b="1" i="0" lang="en-US" sz="23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Volunteer </a:t>
              </a:r>
              <a:r>
                <a:rPr b="1" lang="en-US" sz="2300">
                  <a:solidFill>
                    <a:srgbClr val="FFFFFF"/>
                  </a:solidFill>
                </a:rPr>
                <a:t>numbers</a:t>
              </a:r>
              <a:endParaRPr b="1" i="0" sz="2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g8ed695367a_0_0"/>
            <p:cNvSpPr/>
            <p:nvPr/>
          </p:nvSpPr>
          <p:spPr>
            <a:xfrm>
              <a:off x="131210" y="3767924"/>
              <a:ext cx="5628000" cy="1231800"/>
            </a:xfrm>
            <a:prstGeom prst="rect">
              <a:avLst/>
            </a:prstGeom>
            <a:solidFill>
              <a:srgbClr val="F7D5CB">
                <a:alpha val="89411"/>
              </a:srgbClr>
            </a:solidFill>
            <a:ln cap="flat" cmpd="sng" w="12700">
              <a:solidFill>
                <a:srgbClr val="F7D5CB">
                  <a:alpha val="8941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374650" lvl="1" marL="4000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Char char="•"/>
              </a:pPr>
              <a:r>
                <a:rPr lang="en-US" sz="2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71 new volunteer applications received </a:t>
              </a:r>
              <a:endParaRPr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374650" lvl="1" marL="4000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2300"/>
                <a:buFont typeface="Calibri"/>
                <a:buChar char="•"/>
              </a:pPr>
              <a:r>
                <a:rPr lang="en-US" sz="2400">
                  <a:latin typeface="Calibri"/>
                  <a:ea typeface="Calibri"/>
                  <a:cs typeface="Calibri"/>
                  <a:sym typeface="Calibri"/>
                </a:rPr>
                <a:t>Volunteer team took on applications to foster - 23 processed in Nov/Dec</a:t>
              </a:r>
              <a:endParaRPr b="0" i="0" sz="2400" u="none" cap="none" strike="noStrike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g8ed695367a_0_0"/>
            <p:cNvSpPr/>
            <p:nvPr/>
          </p:nvSpPr>
          <p:spPr>
            <a:xfrm>
              <a:off x="5978403" y="-248576"/>
              <a:ext cx="5127600" cy="748800"/>
            </a:xfrm>
            <a:prstGeom prst="rect">
              <a:avLst/>
            </a:prstGeom>
            <a:solidFill>
              <a:schemeClr val="accent2"/>
            </a:solidFill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b="1" i="0" lang="en-US" sz="23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Highlights &amp; Challenges</a:t>
              </a:r>
              <a:endPara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g8ed695367a_0_0"/>
            <p:cNvSpPr/>
            <p:nvPr/>
          </p:nvSpPr>
          <p:spPr>
            <a:xfrm>
              <a:off x="5978316" y="500223"/>
              <a:ext cx="5127600" cy="2244300"/>
            </a:xfrm>
            <a:prstGeom prst="rect">
              <a:avLst/>
            </a:prstGeom>
            <a:solidFill>
              <a:srgbClr val="F7D5CB">
                <a:alpha val="89411"/>
              </a:srgbClr>
            </a:solidFill>
            <a:ln cap="flat" cmpd="sng" w="12700">
              <a:solidFill>
                <a:srgbClr val="F7D5CB">
                  <a:alpha val="8941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209550" lvl="1" marL="2286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Char char="•"/>
              </a:pPr>
              <a:r>
                <a:rPr lang="en-US" sz="2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Few volunteer opportunities for young people</a:t>
              </a:r>
              <a:endPara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260350" lvl="1" marL="2857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Char char="•"/>
              </a:pPr>
              <a:r>
                <a:rPr lang="en-US" sz="2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Events cancelled due to COVID </a:t>
              </a:r>
              <a:endParaRPr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260350" lvl="1" marL="2857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Char char="•"/>
              </a:pPr>
              <a:r>
                <a:rPr lang="en-US" sz="2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Difficult to keep volunteers engaged</a:t>
              </a:r>
              <a:endParaRPr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260350" lvl="1" marL="2857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Char char="•"/>
              </a:pPr>
              <a:r>
                <a:rPr lang="en-US" sz="2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Lost good “entry point” with ending Excalipurr Cat Cafe partnership</a:t>
              </a:r>
              <a:endParaRPr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g8ed695367a_0_0"/>
            <p:cNvSpPr/>
            <p:nvPr/>
          </p:nvSpPr>
          <p:spPr>
            <a:xfrm>
              <a:off x="5978317" y="3019124"/>
              <a:ext cx="5200800" cy="748800"/>
            </a:xfrm>
            <a:prstGeom prst="rect">
              <a:avLst/>
            </a:prstGeom>
            <a:solidFill>
              <a:schemeClr val="accent2"/>
            </a:solidFill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b="1" i="0" lang="en-US" sz="21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Goals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g8ed695367a_0_0"/>
            <p:cNvSpPr/>
            <p:nvPr/>
          </p:nvSpPr>
          <p:spPr>
            <a:xfrm>
              <a:off x="5978488" y="3751724"/>
              <a:ext cx="5200800" cy="1231800"/>
            </a:xfrm>
            <a:prstGeom prst="rect">
              <a:avLst/>
            </a:prstGeom>
            <a:solidFill>
              <a:srgbClr val="F7D5CB">
                <a:alpha val="89411"/>
              </a:srgbClr>
            </a:solidFill>
            <a:ln cap="flat" cmpd="sng" w="12700">
              <a:solidFill>
                <a:srgbClr val="F7D5CB">
                  <a:alpha val="8941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209550" lvl="1" marL="2286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Char char="•"/>
              </a:pPr>
              <a:r>
                <a:rPr lang="en-US" sz="2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Re-engagement of volunteers </a:t>
              </a:r>
              <a:endParaRPr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209550" lvl="1" marL="2286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Char char="•"/>
              </a:pPr>
              <a:r>
                <a:rPr lang="en-US" sz="2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Appreciation </a:t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6" name="Google Shape;126;g8ed695367a_0_0"/>
          <p:cNvGrpSpPr/>
          <p:nvPr/>
        </p:nvGrpSpPr>
        <p:grpSpPr>
          <a:xfrm>
            <a:off x="550725" y="1442100"/>
            <a:ext cx="5747776" cy="2974498"/>
            <a:chOff x="6403528" y="120837"/>
            <a:chExt cx="4775487" cy="2974498"/>
          </a:xfrm>
        </p:grpSpPr>
        <p:sp>
          <p:nvSpPr>
            <p:cNvPr id="127" name="Google Shape;127;g8ed695367a_0_0"/>
            <p:cNvSpPr/>
            <p:nvPr/>
          </p:nvSpPr>
          <p:spPr>
            <a:xfrm>
              <a:off x="6403615" y="120837"/>
              <a:ext cx="4775400" cy="748800"/>
            </a:xfrm>
            <a:prstGeom prst="rect">
              <a:avLst/>
            </a:prstGeom>
            <a:solidFill>
              <a:schemeClr val="accent2"/>
            </a:solidFill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b="1" i="0" lang="en-US" sz="23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Highlights</a:t>
              </a:r>
              <a:endPara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g8ed695367a_0_0"/>
            <p:cNvSpPr/>
            <p:nvPr/>
          </p:nvSpPr>
          <p:spPr>
            <a:xfrm>
              <a:off x="6403528" y="869635"/>
              <a:ext cx="4775400" cy="2225700"/>
            </a:xfrm>
            <a:prstGeom prst="rect">
              <a:avLst/>
            </a:prstGeom>
            <a:solidFill>
              <a:srgbClr val="F7D5CB">
                <a:alpha val="89410"/>
              </a:srgbClr>
            </a:solidFill>
            <a:ln cap="flat" cmpd="sng" w="12700">
              <a:solidFill>
                <a:srgbClr val="F7D5CB">
                  <a:alpha val="8941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260350" lvl="1" marL="2857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Char char="•"/>
              </a:pPr>
              <a:r>
                <a:rPr lang="en-US" sz="2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Recycling program - 8 volunteers</a:t>
              </a:r>
              <a:endParaRPr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260350" lvl="1" marL="2857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Char char="•"/>
              </a:pPr>
              <a:r>
                <a:rPr lang="en-US" sz="2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Mask making 10 </a:t>
              </a:r>
              <a:r>
                <a:rPr lang="en-US" sz="2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volunteer</a:t>
              </a:r>
              <a:r>
                <a:rPr lang="en-US" sz="2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$10,000</a:t>
              </a:r>
              <a:endParaRPr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260350" lvl="1" marL="2857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Char char="•"/>
              </a:pPr>
              <a:r>
                <a:rPr lang="en-US" sz="2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Online clothing sales and central pickup point</a:t>
              </a:r>
              <a:endParaRPr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260350" lvl="1" marL="2857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Char char="•"/>
              </a:pPr>
              <a:r>
                <a:rPr lang="en-US" sz="2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Dedicated volunteer made popular cat beds</a:t>
              </a:r>
              <a:endParaRPr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260350" lvl="1" marL="2857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Char char="•"/>
              </a:pPr>
              <a:r>
                <a:rPr lang="en-US" sz="2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Delivered purchased merchandise to homes</a:t>
              </a:r>
              <a:endParaRPr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FUNDRAISING - </a:t>
            </a:r>
            <a:endParaRPr/>
          </a:p>
        </p:txBody>
      </p:sp>
      <p:grpSp>
        <p:nvGrpSpPr>
          <p:cNvPr id="134" name="Google Shape;134;p5"/>
          <p:cNvGrpSpPr/>
          <p:nvPr/>
        </p:nvGrpSpPr>
        <p:grpSpPr>
          <a:xfrm>
            <a:off x="431424" y="1779200"/>
            <a:ext cx="11329033" cy="4913475"/>
            <a:chOff x="3548" y="248353"/>
            <a:chExt cx="11329033" cy="4913475"/>
          </a:xfrm>
        </p:grpSpPr>
        <p:sp>
          <p:nvSpPr>
            <p:cNvPr id="135" name="Google Shape;135;p5"/>
            <p:cNvSpPr/>
            <p:nvPr/>
          </p:nvSpPr>
          <p:spPr>
            <a:xfrm>
              <a:off x="3548" y="248353"/>
              <a:ext cx="3147900" cy="1156800"/>
            </a:xfrm>
            <a:prstGeom prst="rect">
              <a:avLst/>
            </a:prstGeom>
            <a:solidFill>
              <a:schemeClr val="accent4"/>
            </a:solidFill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5"/>
            <p:cNvSpPr txBox="1"/>
            <p:nvPr/>
          </p:nvSpPr>
          <p:spPr>
            <a:xfrm>
              <a:off x="3548" y="248366"/>
              <a:ext cx="3057600" cy="115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0025" lIns="227575" spcFirstLastPara="1" rIns="227575" wrap="square" tIns="1300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Calibri"/>
                <a:buNone/>
              </a:pPr>
              <a:r>
                <a:rPr b="1" i="0" lang="en-US" sz="32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Fundraising numbers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3555" y="1405222"/>
              <a:ext cx="3147900" cy="3756600"/>
            </a:xfrm>
            <a:prstGeom prst="rect">
              <a:avLst/>
            </a:prstGeom>
            <a:solidFill>
              <a:srgbClr val="FFE8CA">
                <a:alpha val="89411"/>
              </a:srgbClr>
            </a:solidFill>
            <a:ln cap="flat" cmpd="sng" w="12700">
              <a:solidFill>
                <a:srgbClr val="FFE8CA">
                  <a:alpha val="8941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5"/>
            <p:cNvSpPr txBox="1"/>
            <p:nvPr/>
          </p:nvSpPr>
          <p:spPr>
            <a:xfrm>
              <a:off x="3549" y="1405217"/>
              <a:ext cx="3057600" cy="375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84000" lIns="122675" spcFirstLastPara="1" rIns="163575" wrap="square" tIns="122675">
              <a:noAutofit/>
            </a:bodyPr>
            <a:lstStyle/>
            <a:p>
              <a:pPr indent="-228600" lvl="1" marL="228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Calibri"/>
                <a:buChar char="•"/>
              </a:pPr>
              <a:r>
                <a:rPr b="0" i="0" lang="en-US" sz="23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$</a:t>
              </a:r>
              <a:r>
                <a:rPr lang="en-US" sz="2300">
                  <a:latin typeface="Calibri"/>
                  <a:ea typeface="Calibri"/>
                  <a:cs typeface="Calibri"/>
                  <a:sym typeface="Calibri"/>
                </a:rPr>
                <a:t>83,425</a:t>
              </a:r>
              <a:r>
                <a:rPr b="0" i="0" lang="en-US" sz="23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total - </a:t>
              </a:r>
              <a:r>
                <a:rPr lang="en-US" sz="2300">
                  <a:latin typeface="Calibri"/>
                  <a:ea typeface="Calibri"/>
                  <a:cs typeface="Calibri"/>
                  <a:sym typeface="Calibri"/>
                </a:rPr>
                <a:t>mostly from e</a:t>
              </a:r>
              <a:r>
                <a:rPr b="0" i="0" lang="en-US" sz="23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vents</a:t>
              </a:r>
              <a:endParaRPr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317500" lvl="2" marL="571500" marR="0" rtl="0" algn="l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Char char="•"/>
              </a:pPr>
              <a:r>
                <a:rPr lang="en-US" sz="2300">
                  <a:latin typeface="Calibri"/>
                  <a:ea typeface="Calibri"/>
                  <a:cs typeface="Calibri"/>
                  <a:sym typeface="Calibri"/>
                </a:rPr>
                <a:t>7 Zoom events</a:t>
              </a:r>
              <a:endParaRPr sz="2300">
                <a:latin typeface="Calibri"/>
                <a:ea typeface="Calibri"/>
                <a:cs typeface="Calibri"/>
                <a:sym typeface="Calibri"/>
              </a:endParaRPr>
            </a:p>
            <a:p>
              <a:pPr indent="-317500" lvl="2" marL="571500" marR="0" rtl="0" algn="l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SzPts val="2300"/>
                <a:buFont typeface="Calibri"/>
                <a:buChar char="•"/>
              </a:pPr>
              <a:r>
                <a:rPr lang="en-US" sz="2300">
                  <a:latin typeface="Calibri"/>
                  <a:ea typeface="Calibri"/>
                  <a:cs typeface="Calibri"/>
                  <a:sym typeface="Calibri"/>
                </a:rPr>
                <a:t>2 online silent auctions</a:t>
              </a:r>
              <a:endParaRPr sz="2300">
                <a:latin typeface="Calibri"/>
                <a:ea typeface="Calibri"/>
                <a:cs typeface="Calibri"/>
                <a:sym typeface="Calibri"/>
              </a:endParaRPr>
            </a:p>
            <a:p>
              <a:pPr indent="-317500" lvl="2" marL="571500" marR="0" rtl="0" algn="l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SzPts val="2300"/>
                <a:buFont typeface="Calibri"/>
                <a:buChar char="•"/>
              </a:pPr>
              <a:r>
                <a:rPr lang="en-US" sz="2300">
                  <a:latin typeface="Calibri"/>
                  <a:ea typeface="Calibri"/>
                  <a:cs typeface="Calibri"/>
                  <a:sym typeface="Calibri"/>
                </a:rPr>
                <a:t>3 plant fundraisers</a:t>
              </a:r>
              <a:endParaRPr sz="2300">
                <a:latin typeface="Calibri"/>
                <a:ea typeface="Calibri"/>
                <a:cs typeface="Calibri"/>
                <a:sym typeface="Calibri"/>
              </a:endParaRPr>
            </a:p>
            <a:p>
              <a:pPr indent="-317500" lvl="2" marL="571500" marR="0" rtl="0" algn="l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SzPts val="2300"/>
                <a:buFont typeface="Calibri"/>
                <a:buChar char="•"/>
              </a:pPr>
              <a:r>
                <a:rPr lang="en-US" sz="2300">
                  <a:latin typeface="Calibri"/>
                  <a:ea typeface="Calibri"/>
                  <a:cs typeface="Calibri"/>
                  <a:sym typeface="Calibri"/>
                </a:rPr>
                <a:t>Mask sales</a:t>
              </a:r>
              <a:endParaRPr sz="2300">
                <a:latin typeface="Calibri"/>
                <a:ea typeface="Calibri"/>
                <a:cs typeface="Calibri"/>
                <a:sym typeface="Calibri"/>
              </a:endParaRPr>
            </a:p>
            <a:p>
              <a:pPr indent="-317500" lvl="2" marL="571500" marR="0" rtl="0" algn="l">
                <a:lnSpc>
                  <a:spcPct val="90000"/>
                </a:lnSpc>
                <a:spcBef>
                  <a:spcPts val="1000"/>
                </a:spcBef>
                <a:spcAft>
                  <a:spcPts val="1000"/>
                </a:spcAft>
                <a:buSzPts val="2300"/>
                <a:buFont typeface="Calibri"/>
                <a:buChar char="•"/>
              </a:pPr>
              <a:r>
                <a:rPr lang="en-US" sz="2300">
                  <a:latin typeface="Calibri"/>
                  <a:ea typeface="Calibri"/>
                  <a:cs typeface="Calibri"/>
                  <a:sym typeface="Calibri"/>
                </a:rPr>
                <a:t>2 online 50/50s</a:t>
              </a:r>
              <a:endParaRPr sz="23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3675474" y="248353"/>
              <a:ext cx="3987900" cy="1156800"/>
            </a:xfrm>
            <a:prstGeom prst="rect">
              <a:avLst/>
            </a:prstGeom>
            <a:solidFill>
              <a:schemeClr val="accent4"/>
            </a:solidFill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lang="en-US" sz="3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Highlights &amp; Challenges</a:t>
              </a:r>
              <a:endParaRPr b="1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3675474" y="1405228"/>
              <a:ext cx="3987900" cy="3756600"/>
            </a:xfrm>
            <a:prstGeom prst="rect">
              <a:avLst/>
            </a:prstGeom>
            <a:solidFill>
              <a:srgbClr val="FFE8CA">
                <a:alpha val="89411"/>
              </a:srgbClr>
            </a:solidFill>
            <a:ln cap="flat" cmpd="sng" w="12700">
              <a:solidFill>
                <a:srgbClr val="FFE8CA">
                  <a:alpha val="8941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228600" lvl="1" marL="22860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Char char="•"/>
              </a:pPr>
              <a:r>
                <a:rPr lang="en-US" sz="2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Online 50/50s generated &gt;$36,000 net funding</a:t>
              </a:r>
              <a:endParaRPr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228600" lvl="1" marL="228600" rtl="0" algn="l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Char char="•"/>
              </a:pPr>
              <a:r>
                <a:rPr lang="en-US" sz="2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Successful online silent auctions support local community </a:t>
              </a:r>
              <a:endParaRPr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228600" lvl="1" marL="228600" rtl="0" algn="l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Char char="•"/>
              </a:pPr>
              <a:r>
                <a:rPr lang="en-US" sz="2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Electronic donation and tracking for silent auctions</a:t>
              </a:r>
              <a:endParaRPr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228600" lvl="1" marL="228600" rtl="0" algn="l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Char char="•"/>
              </a:pPr>
              <a:r>
                <a:rPr lang="en-US" sz="2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RBC Day of Service grants may not be available</a:t>
              </a:r>
              <a:endParaRPr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8084474" y="248353"/>
              <a:ext cx="3248100" cy="1156800"/>
            </a:xfrm>
            <a:prstGeom prst="rect">
              <a:avLst/>
            </a:prstGeom>
            <a:solidFill>
              <a:schemeClr val="accent4"/>
            </a:solidFill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Calibri"/>
                <a:buNone/>
              </a:pPr>
              <a:r>
                <a:rPr b="1" lang="en-US" sz="3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Goals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8084481" y="1405222"/>
              <a:ext cx="3248100" cy="3756600"/>
            </a:xfrm>
            <a:prstGeom prst="rect">
              <a:avLst/>
            </a:prstGeom>
            <a:solidFill>
              <a:srgbClr val="FFE8CA">
                <a:alpha val="89411"/>
              </a:srgbClr>
            </a:solidFill>
            <a:ln cap="flat" cmpd="sng" w="12700">
              <a:solidFill>
                <a:srgbClr val="FFE8CA">
                  <a:alpha val="8941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228600" lvl="1" marL="228600" rtl="0" algn="l">
                <a:lnSpc>
                  <a:spcPct val="90000"/>
                </a:lnSpc>
                <a:spcBef>
                  <a:spcPts val="345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Char char="•"/>
              </a:pPr>
              <a:r>
                <a:rPr lang="en-US" sz="2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Working with small businesses on safe option events that encourage public to support local businesses</a:t>
              </a:r>
              <a:endParaRPr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228600" lvl="1" marL="228600" rtl="0" algn="l">
                <a:lnSpc>
                  <a:spcPct val="90000"/>
                </a:lnSpc>
                <a:spcBef>
                  <a:spcPts val="345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Char char="•"/>
              </a:pPr>
              <a:r>
                <a:rPr lang="en-US" sz="2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More virtual fundraiser opportunities utilizing past successful formats</a:t>
              </a:r>
              <a:endParaRPr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"/>
          <p:cNvSpPr txBox="1"/>
          <p:nvPr>
            <p:ph type="title"/>
          </p:nvPr>
        </p:nvSpPr>
        <p:spPr>
          <a:xfrm>
            <a:off x="287498" y="7132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COMMUNICATIONS </a:t>
            </a:r>
            <a:r>
              <a:rPr lang="en-US"/>
              <a:t> </a:t>
            </a:r>
            <a:endParaRPr/>
          </a:p>
        </p:txBody>
      </p:sp>
      <p:grpSp>
        <p:nvGrpSpPr>
          <p:cNvPr id="148" name="Google Shape;148;p6"/>
          <p:cNvGrpSpPr/>
          <p:nvPr/>
        </p:nvGrpSpPr>
        <p:grpSpPr>
          <a:xfrm>
            <a:off x="5639742" y="285804"/>
            <a:ext cx="6244153" cy="4315095"/>
            <a:chOff x="3967620" y="1466507"/>
            <a:chExt cx="3908739" cy="6106519"/>
          </a:xfrm>
        </p:grpSpPr>
        <p:sp>
          <p:nvSpPr>
            <p:cNvPr id="149" name="Google Shape;149;p6"/>
            <p:cNvSpPr/>
            <p:nvPr/>
          </p:nvSpPr>
          <p:spPr>
            <a:xfrm>
              <a:off x="3967620" y="1466507"/>
              <a:ext cx="3908730" cy="819936"/>
            </a:xfrm>
            <a:custGeom>
              <a:rect b="b" l="l" r="r" t="t"/>
              <a:pathLst>
                <a:path extrusionOk="0" h="748800" w="3636028">
                  <a:moveTo>
                    <a:pt x="0" y="0"/>
                  </a:moveTo>
                  <a:lnTo>
                    <a:pt x="3636028" y="0"/>
                  </a:lnTo>
                  <a:lnTo>
                    <a:pt x="3636028" y="748800"/>
                  </a:lnTo>
                  <a:lnTo>
                    <a:pt x="0" y="74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72C3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05650" lIns="184900" spcFirstLastPara="1" rIns="184900" wrap="square" tIns="105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/>
                <a:buNone/>
              </a:pPr>
              <a:r>
                <a:rPr b="1" i="0" lang="en-US" sz="2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Highlights &amp; Challenges</a:t>
              </a:r>
              <a:endParaRPr b="1" i="0" sz="2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6"/>
            <p:cNvSpPr/>
            <p:nvPr/>
          </p:nvSpPr>
          <p:spPr>
            <a:xfrm>
              <a:off x="3967628" y="2287364"/>
              <a:ext cx="3908730" cy="5285662"/>
            </a:xfrm>
            <a:custGeom>
              <a:rect b="b" l="l" r="r" t="t"/>
              <a:pathLst>
                <a:path extrusionOk="0" h="3996720" w="3636028">
                  <a:moveTo>
                    <a:pt x="0" y="0"/>
                  </a:moveTo>
                  <a:lnTo>
                    <a:pt x="3636028" y="0"/>
                  </a:lnTo>
                  <a:lnTo>
                    <a:pt x="3636028" y="3996720"/>
                  </a:lnTo>
                  <a:lnTo>
                    <a:pt x="0" y="39967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D3EA">
                <a:alpha val="89411"/>
              </a:srgbClr>
            </a:solidFill>
            <a:ln cap="flat" cmpd="sng" w="12700">
              <a:solidFill>
                <a:srgbClr val="CCD3EA">
                  <a:alpha val="8941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208025" lIns="138675" spcFirstLastPara="1" rIns="184900" wrap="square" tIns="138675">
              <a:noAutofit/>
            </a:bodyPr>
            <a:lstStyle/>
            <a:p>
              <a:pPr indent="-228600" lvl="1" marL="228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alibri"/>
                <a:buChar char="•"/>
              </a:pPr>
              <a:r>
                <a:rPr lang="en-US" sz="2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New co-chair</a:t>
              </a:r>
              <a:endPara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alibri"/>
                <a:buChar char="•"/>
              </a:pPr>
              <a:r>
                <a:rPr lang="en-US" sz="2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Supported increases in fundraisers, rescues and adoptions with social media and communications activities</a:t>
              </a:r>
              <a:endPara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alibri"/>
                <a:buChar char="•"/>
              </a:pPr>
              <a:r>
                <a:rPr lang="en-US" sz="2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2021 calendar, holiday cards, merchandise</a:t>
              </a:r>
              <a:endPara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alibri"/>
                <a:buChar char="•"/>
              </a:pPr>
              <a:r>
                <a:rPr lang="en-US" sz="2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Bottle feeder orientation &amp; training</a:t>
              </a:r>
              <a:endPara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alibri"/>
                <a:buChar char="•"/>
              </a:pPr>
              <a:r>
                <a:rPr lang="en-US" sz="2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 Covid-19 compliant popup sales</a:t>
              </a:r>
              <a:endPara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9144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alibri"/>
                <a:buChar char="•"/>
              </a:pPr>
              <a:r>
                <a:rPr lang="en-US" sz="2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Increased demand of volunteer time due to Covid-19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1" name="Google Shape;151;p6"/>
          <p:cNvGrpSpPr/>
          <p:nvPr/>
        </p:nvGrpSpPr>
        <p:grpSpPr>
          <a:xfrm>
            <a:off x="5639825" y="4734376"/>
            <a:ext cx="6244401" cy="2045413"/>
            <a:chOff x="8271536" y="1980665"/>
            <a:chExt cx="3636174" cy="3471508"/>
          </a:xfrm>
        </p:grpSpPr>
        <p:sp>
          <p:nvSpPr>
            <p:cNvPr id="152" name="Google Shape;152;p6"/>
            <p:cNvSpPr/>
            <p:nvPr/>
          </p:nvSpPr>
          <p:spPr>
            <a:xfrm>
              <a:off x="8271536" y="1980665"/>
              <a:ext cx="3636028" cy="1224288"/>
            </a:xfrm>
            <a:custGeom>
              <a:rect b="b" l="l" r="r" t="t"/>
              <a:pathLst>
                <a:path extrusionOk="0" h="748800" w="3636028">
                  <a:moveTo>
                    <a:pt x="0" y="0"/>
                  </a:moveTo>
                  <a:lnTo>
                    <a:pt x="3636028" y="0"/>
                  </a:lnTo>
                  <a:lnTo>
                    <a:pt x="3636028" y="748800"/>
                  </a:lnTo>
                  <a:lnTo>
                    <a:pt x="0" y="74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72C3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05650" lIns="184900" spcFirstLastPara="1" rIns="184900" wrap="square" tIns="105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/>
                <a:buNone/>
              </a:pPr>
              <a:r>
                <a:rPr b="1" i="0" lang="en-US" sz="2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Goals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8271682" y="3204019"/>
              <a:ext cx="3636028" cy="2248155"/>
            </a:xfrm>
            <a:custGeom>
              <a:rect b="b" l="l" r="r" t="t"/>
              <a:pathLst>
                <a:path extrusionOk="0" h="3996720" w="3636028">
                  <a:moveTo>
                    <a:pt x="0" y="0"/>
                  </a:moveTo>
                  <a:lnTo>
                    <a:pt x="3636028" y="0"/>
                  </a:lnTo>
                  <a:lnTo>
                    <a:pt x="3636028" y="3996720"/>
                  </a:lnTo>
                  <a:lnTo>
                    <a:pt x="0" y="39967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D3EA">
                <a:alpha val="89411"/>
              </a:srgbClr>
            </a:solidFill>
            <a:ln cap="flat" cmpd="sng" w="12700">
              <a:solidFill>
                <a:srgbClr val="CCD3EA">
                  <a:alpha val="8941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208025" lIns="138675" spcFirstLastPara="1" rIns="184900" wrap="square" tIns="138675">
              <a:noAutofit/>
            </a:bodyPr>
            <a:lstStyle/>
            <a:p>
              <a:pPr indent="-228600" lvl="1" marL="228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alibri"/>
                <a:buChar char="•"/>
              </a:pPr>
              <a:r>
                <a:rPr lang="en-US" sz="2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Finish w</a:t>
              </a:r>
              <a:r>
                <a:rPr b="0" i="0" lang="en-US" sz="2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ebsite redesign</a:t>
              </a:r>
              <a:endPara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alibri"/>
                <a:buChar char="•"/>
              </a:pPr>
              <a:r>
                <a:rPr lang="en-US" sz="2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Reach 10,000 Instagram followers to get increased functionality on platform</a:t>
              </a:r>
              <a:endPara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154" name="Google Shape;154;p6"/>
          <p:cNvGraphicFramePr/>
          <p:nvPr/>
        </p:nvGraphicFramePr>
        <p:xfrm>
          <a:off x="299664" y="1228818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{69B3BD9E-3A0D-4556-9A1B-2AD5FA0201D3}</a:tableStyleId>
              </a:tblPr>
              <a:tblGrid>
                <a:gridCol w="1835125"/>
                <a:gridCol w="1342975"/>
                <a:gridCol w="1877425"/>
              </a:tblGrid>
              <a:tr h="711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300"/>
                        <a:t>Social media followers</a:t>
                      </a:r>
                      <a:endParaRPr b="1" sz="23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>
                          <a:solidFill>
                            <a:srgbClr val="FFFFFF"/>
                          </a:solidFill>
                        </a:rPr>
                        <a:t>Dec.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>
                          <a:solidFill>
                            <a:srgbClr val="FFFFFF"/>
                          </a:solidFill>
                        </a:rPr>
                        <a:t>2020</a:t>
                      </a:r>
                      <a:endParaRPr sz="20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 u="none" cap="none" strike="noStrike">
                          <a:solidFill>
                            <a:srgbClr val="FFFFFF"/>
                          </a:solidFill>
                        </a:rPr>
                        <a:t>Increase </a:t>
                      </a:r>
                      <a:r>
                        <a:rPr lang="en-US" sz="2300">
                          <a:solidFill>
                            <a:srgbClr val="FFFFFF"/>
                          </a:solidFill>
                        </a:rPr>
                        <a:t>from 2019</a:t>
                      </a:r>
                      <a:endParaRPr sz="19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347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>
                          <a:solidFill>
                            <a:srgbClr val="000000"/>
                          </a:solidFill>
                        </a:rPr>
                        <a:t>Instagram</a:t>
                      </a:r>
                      <a:endParaRPr sz="2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>
                          <a:solidFill>
                            <a:srgbClr val="000000"/>
                          </a:solidFill>
                        </a:rPr>
                        <a:t>6,267</a:t>
                      </a:r>
                      <a:endParaRPr sz="2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>
                          <a:solidFill>
                            <a:srgbClr val="000000"/>
                          </a:solidFill>
                        </a:rPr>
                        <a:t>+</a:t>
                      </a:r>
                      <a:r>
                        <a:rPr lang="en-US" sz="2400">
                          <a:solidFill>
                            <a:srgbClr val="000000"/>
                          </a:solidFill>
                        </a:rPr>
                        <a:t>26</a:t>
                      </a:r>
                      <a:r>
                        <a:rPr lang="en-US" sz="2400" u="none" cap="none" strike="noStrike">
                          <a:solidFill>
                            <a:srgbClr val="000000"/>
                          </a:solidFill>
                        </a:rPr>
                        <a:t>%</a:t>
                      </a:r>
                      <a:endParaRPr sz="2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347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>
                          <a:solidFill>
                            <a:srgbClr val="000000"/>
                          </a:solidFill>
                        </a:rPr>
                        <a:t>Twitter</a:t>
                      </a:r>
                      <a:endParaRPr sz="2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>
                          <a:solidFill>
                            <a:srgbClr val="000000"/>
                          </a:solidFill>
                        </a:rPr>
                        <a:t>1,</a:t>
                      </a:r>
                      <a:r>
                        <a:rPr lang="en-US" sz="2400">
                          <a:solidFill>
                            <a:srgbClr val="000000"/>
                          </a:solidFill>
                        </a:rPr>
                        <a:t>212</a:t>
                      </a:r>
                      <a:endParaRPr sz="2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>
                          <a:solidFill>
                            <a:srgbClr val="000000"/>
                          </a:solidFill>
                        </a:rPr>
                        <a:t>+</a:t>
                      </a:r>
                      <a:r>
                        <a:rPr lang="en-US" sz="2400">
                          <a:solidFill>
                            <a:srgbClr val="000000"/>
                          </a:solidFill>
                        </a:rPr>
                        <a:t>6</a:t>
                      </a:r>
                      <a:r>
                        <a:rPr lang="en-US" sz="2400" u="none" cap="none" strike="noStrike">
                          <a:solidFill>
                            <a:srgbClr val="000000"/>
                          </a:solidFill>
                        </a:rPr>
                        <a:t>%</a:t>
                      </a:r>
                      <a:endParaRPr sz="2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347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>
                          <a:solidFill>
                            <a:srgbClr val="000000"/>
                          </a:solidFill>
                        </a:rPr>
                        <a:t>Ebulletin</a:t>
                      </a:r>
                      <a:endParaRPr sz="2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>
                          <a:solidFill>
                            <a:srgbClr val="000000"/>
                          </a:solidFill>
                        </a:rPr>
                        <a:t>1,048</a:t>
                      </a:r>
                      <a:endParaRPr sz="2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>
                          <a:solidFill>
                            <a:srgbClr val="000000"/>
                          </a:solidFill>
                        </a:rPr>
                        <a:t>+</a:t>
                      </a:r>
                      <a:r>
                        <a:rPr lang="en-US" sz="2400">
                          <a:solidFill>
                            <a:srgbClr val="000000"/>
                          </a:solidFill>
                        </a:rPr>
                        <a:t>17</a:t>
                      </a:r>
                      <a:r>
                        <a:rPr lang="en-US" sz="2400" u="none" cap="none" strike="noStrike">
                          <a:solidFill>
                            <a:srgbClr val="000000"/>
                          </a:solidFill>
                        </a:rPr>
                        <a:t>%</a:t>
                      </a:r>
                      <a:endParaRPr sz="2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347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>
                          <a:solidFill>
                            <a:srgbClr val="000000"/>
                          </a:solidFill>
                        </a:rPr>
                        <a:t>Facebook</a:t>
                      </a:r>
                      <a:endParaRPr sz="2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>
                          <a:solidFill>
                            <a:srgbClr val="000000"/>
                          </a:solidFill>
                        </a:rPr>
                        <a:t>9,</a:t>
                      </a:r>
                      <a:r>
                        <a:rPr lang="en-US" sz="2400">
                          <a:solidFill>
                            <a:srgbClr val="000000"/>
                          </a:solidFill>
                        </a:rPr>
                        <a:t>535</a:t>
                      </a:r>
                      <a:endParaRPr sz="2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>
                          <a:solidFill>
                            <a:srgbClr val="000000"/>
                          </a:solidFill>
                        </a:rPr>
                        <a:t>+1</a:t>
                      </a:r>
                      <a:r>
                        <a:rPr lang="en-US" sz="2400">
                          <a:solidFill>
                            <a:srgbClr val="000000"/>
                          </a:solidFill>
                        </a:rPr>
                        <a:t>2</a:t>
                      </a:r>
                      <a:r>
                        <a:rPr lang="en-US" sz="2400" u="none" cap="none" strike="noStrike">
                          <a:solidFill>
                            <a:srgbClr val="000000"/>
                          </a:solidFill>
                        </a:rPr>
                        <a:t>%</a:t>
                      </a:r>
                      <a:endParaRPr sz="2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</a:tbl>
          </a:graphicData>
        </a:graphic>
      </p:graphicFrame>
      <p:graphicFrame>
        <p:nvGraphicFramePr>
          <p:cNvPr id="155" name="Google Shape;155;p6"/>
          <p:cNvGraphicFramePr/>
          <p:nvPr/>
        </p:nvGraphicFramePr>
        <p:xfrm>
          <a:off x="299673" y="3822052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{69B3BD9E-3A0D-4556-9A1B-2AD5FA0201D3}</a:tableStyleId>
              </a:tblPr>
              <a:tblGrid>
                <a:gridCol w="1983475"/>
                <a:gridCol w="1153525"/>
                <a:gridCol w="1918525"/>
              </a:tblGrid>
              <a:tr h="777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>
                          <a:solidFill>
                            <a:srgbClr val="FFFFFF"/>
                          </a:solidFill>
                        </a:rPr>
                        <a:t>Website</a:t>
                      </a:r>
                      <a:endParaRPr sz="2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>
                          <a:solidFill>
                            <a:srgbClr val="FFFFFF"/>
                          </a:solidFill>
                        </a:rPr>
                        <a:t>2020</a:t>
                      </a:r>
                      <a:endParaRPr sz="2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>
                          <a:solidFill>
                            <a:srgbClr val="FFFFFF"/>
                          </a:solidFill>
                        </a:rPr>
                        <a:t>Year over year increase</a:t>
                      </a:r>
                      <a:endParaRPr sz="2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0" marB="0" marR="68575" marL="68575" anchor="ctr"/>
                </a:tc>
              </a:tr>
              <a:tr h="380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>
                          <a:solidFill>
                            <a:srgbClr val="000000"/>
                          </a:solidFill>
                        </a:rPr>
                        <a:t>Page views</a:t>
                      </a:r>
                      <a:endParaRPr sz="2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>
                          <a:solidFill>
                            <a:srgbClr val="000000"/>
                          </a:solidFill>
                        </a:rPr>
                        <a:t>714</a:t>
                      </a:r>
                      <a:r>
                        <a:rPr lang="en-US" sz="2400" u="none" cap="none" strike="noStrike">
                          <a:solidFill>
                            <a:srgbClr val="000000"/>
                          </a:solidFill>
                        </a:rPr>
                        <a:t>,000</a:t>
                      </a:r>
                      <a:endParaRPr sz="2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>
                          <a:solidFill>
                            <a:srgbClr val="000000"/>
                          </a:solidFill>
                        </a:rPr>
                        <a:t>+</a:t>
                      </a:r>
                      <a:r>
                        <a:rPr lang="en-US" sz="2400">
                          <a:solidFill>
                            <a:srgbClr val="000000"/>
                          </a:solidFill>
                        </a:rPr>
                        <a:t>47</a:t>
                      </a:r>
                      <a:r>
                        <a:rPr lang="en-US" sz="2400" u="none" cap="none" strike="noStrike">
                          <a:solidFill>
                            <a:srgbClr val="000000"/>
                          </a:solidFill>
                        </a:rPr>
                        <a:t>%</a:t>
                      </a:r>
                      <a:endParaRPr sz="2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380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>
                          <a:solidFill>
                            <a:srgbClr val="000000"/>
                          </a:solidFill>
                        </a:rPr>
                        <a:t>Visits</a:t>
                      </a:r>
                      <a:endParaRPr sz="2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>
                          <a:solidFill>
                            <a:srgbClr val="000000"/>
                          </a:solidFill>
                        </a:rPr>
                        <a:t>135,000</a:t>
                      </a:r>
                      <a:endParaRPr sz="2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>
                          <a:solidFill>
                            <a:srgbClr val="000000"/>
                          </a:solidFill>
                        </a:rPr>
                        <a:t>+</a:t>
                      </a:r>
                      <a:r>
                        <a:rPr lang="en-US" sz="2400">
                          <a:solidFill>
                            <a:srgbClr val="000000"/>
                          </a:solidFill>
                        </a:rPr>
                        <a:t>6</a:t>
                      </a:r>
                      <a:r>
                        <a:rPr lang="en-US" sz="2400" u="none" cap="none" strike="noStrike">
                          <a:solidFill>
                            <a:srgbClr val="000000"/>
                          </a:solidFill>
                        </a:rPr>
                        <a:t>1%</a:t>
                      </a:r>
                      <a:endParaRPr sz="2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777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>
                          <a:solidFill>
                            <a:srgbClr val="000000"/>
                          </a:solidFill>
                        </a:rPr>
                        <a:t>Audience size (unique visits)</a:t>
                      </a:r>
                      <a:endParaRPr sz="2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>
                          <a:solidFill>
                            <a:srgbClr val="000000"/>
                          </a:solidFill>
                        </a:rPr>
                        <a:t>108,000</a:t>
                      </a:r>
                      <a:endParaRPr sz="2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>
                          <a:solidFill>
                            <a:srgbClr val="000000"/>
                          </a:solidFill>
                        </a:rPr>
                        <a:t>+</a:t>
                      </a:r>
                      <a:r>
                        <a:rPr lang="en-US" sz="2400">
                          <a:solidFill>
                            <a:srgbClr val="000000"/>
                          </a:solidFill>
                        </a:rPr>
                        <a:t>3</a:t>
                      </a:r>
                      <a:r>
                        <a:rPr lang="en-US" sz="2400" u="none" cap="none" strike="noStrike">
                          <a:solidFill>
                            <a:srgbClr val="000000"/>
                          </a:solidFill>
                        </a:rPr>
                        <a:t>5%</a:t>
                      </a:r>
                      <a:endParaRPr sz="2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9"/>
          <p:cNvSpPr txBox="1"/>
          <p:nvPr>
            <p:ph type="title"/>
          </p:nvPr>
        </p:nvSpPr>
        <p:spPr>
          <a:xfrm>
            <a:off x="287498" y="7132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PET RESCUE</a:t>
            </a:r>
            <a:endParaRPr/>
          </a:p>
        </p:txBody>
      </p:sp>
      <p:grpSp>
        <p:nvGrpSpPr>
          <p:cNvPr id="161" name="Google Shape;161;p9"/>
          <p:cNvGrpSpPr/>
          <p:nvPr/>
        </p:nvGrpSpPr>
        <p:grpSpPr>
          <a:xfrm>
            <a:off x="470935" y="1181776"/>
            <a:ext cx="4928485" cy="5397330"/>
            <a:chOff x="1218756" y="2363234"/>
            <a:chExt cx="2836102" cy="6222909"/>
          </a:xfrm>
        </p:grpSpPr>
        <p:sp>
          <p:nvSpPr>
            <p:cNvPr id="162" name="Google Shape;162;p9"/>
            <p:cNvSpPr/>
            <p:nvPr/>
          </p:nvSpPr>
          <p:spPr>
            <a:xfrm>
              <a:off x="1218756" y="2363234"/>
              <a:ext cx="2836102" cy="980928"/>
            </a:xfrm>
            <a:custGeom>
              <a:rect b="b" l="l" r="r" t="t"/>
              <a:pathLst>
                <a:path extrusionOk="0" h="748800" w="3636028">
                  <a:moveTo>
                    <a:pt x="0" y="0"/>
                  </a:moveTo>
                  <a:lnTo>
                    <a:pt x="3636028" y="0"/>
                  </a:lnTo>
                  <a:lnTo>
                    <a:pt x="3636028" y="748800"/>
                  </a:lnTo>
                  <a:lnTo>
                    <a:pt x="0" y="74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05650" lIns="184900" spcFirstLastPara="1" rIns="184900" wrap="square" tIns="105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/>
                <a:buNone/>
              </a:pPr>
              <a:r>
                <a:rPr b="1" i="0" lang="en-US" sz="2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Highlights &amp; Challenges</a:t>
              </a:r>
              <a:endParaRPr b="1" i="0" sz="2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9"/>
            <p:cNvSpPr/>
            <p:nvPr/>
          </p:nvSpPr>
          <p:spPr>
            <a:xfrm>
              <a:off x="1218756" y="3260513"/>
              <a:ext cx="2836102" cy="5325629"/>
            </a:xfrm>
            <a:custGeom>
              <a:rect b="b" l="l" r="r" t="t"/>
              <a:pathLst>
                <a:path extrusionOk="0" h="3996720" w="3636028">
                  <a:moveTo>
                    <a:pt x="0" y="0"/>
                  </a:moveTo>
                  <a:lnTo>
                    <a:pt x="3636028" y="0"/>
                  </a:lnTo>
                  <a:lnTo>
                    <a:pt x="3636028" y="3996720"/>
                  </a:lnTo>
                  <a:lnTo>
                    <a:pt x="0" y="39967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1EFD8">
                <a:alpha val="89411"/>
              </a:srgbClr>
            </a:solidFill>
            <a:ln cap="flat" cmpd="sng" w="12700">
              <a:solidFill>
                <a:srgbClr val="CCD3EA">
                  <a:alpha val="8941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208025" lIns="138675" spcFirstLastPara="1" rIns="184900" wrap="square" tIns="138675">
              <a:noAutofit/>
            </a:bodyPr>
            <a:lstStyle/>
            <a:p>
              <a:pPr indent="-228600" lvl="1" marL="228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Char char="•"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Covid caused vet slowdown/waitlist for chekckups and sterilizations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Char char="•"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Loss of satellite partners (PetSmarts / PetValu) at times due to pandemic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Char char="•"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Managed a record number of rescues in 2020 - planning, patience, communication and teamwork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Char char="•"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Good relationships with Prezoomably Cats and Albert North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Char char="•"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New volunteer fosters</a:t>
              </a:r>
              <a:endParaRPr b="0" i="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4" name="Google Shape;164;p9"/>
          <p:cNvGrpSpPr/>
          <p:nvPr/>
        </p:nvGrpSpPr>
        <p:grpSpPr>
          <a:xfrm>
            <a:off x="6065775" y="3346795"/>
            <a:ext cx="5845643" cy="3234684"/>
            <a:chOff x="8583244" y="-3625387"/>
            <a:chExt cx="3636028" cy="4681164"/>
          </a:xfrm>
        </p:grpSpPr>
        <p:sp>
          <p:nvSpPr>
            <p:cNvPr id="165" name="Google Shape;165;p9"/>
            <p:cNvSpPr/>
            <p:nvPr/>
          </p:nvSpPr>
          <p:spPr>
            <a:xfrm>
              <a:off x="8583244" y="-3625387"/>
              <a:ext cx="3636028" cy="924768"/>
            </a:xfrm>
            <a:custGeom>
              <a:rect b="b" l="l" r="r" t="t"/>
              <a:pathLst>
                <a:path extrusionOk="0" h="748800" w="3636028">
                  <a:moveTo>
                    <a:pt x="0" y="0"/>
                  </a:moveTo>
                  <a:lnTo>
                    <a:pt x="3636028" y="0"/>
                  </a:lnTo>
                  <a:lnTo>
                    <a:pt x="3636028" y="748800"/>
                  </a:lnTo>
                  <a:lnTo>
                    <a:pt x="0" y="74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05650" lIns="184900" spcFirstLastPara="1" rIns="184900" wrap="square" tIns="105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/>
                <a:buNone/>
              </a:pPr>
              <a:r>
                <a:rPr b="1" i="0" lang="en-US" sz="2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Goals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9"/>
            <p:cNvSpPr/>
            <p:nvPr/>
          </p:nvSpPr>
          <p:spPr>
            <a:xfrm>
              <a:off x="8583244" y="-2701140"/>
              <a:ext cx="3636028" cy="3756917"/>
            </a:xfrm>
            <a:custGeom>
              <a:rect b="b" l="l" r="r" t="t"/>
              <a:pathLst>
                <a:path extrusionOk="0" h="3996720" w="3636028">
                  <a:moveTo>
                    <a:pt x="0" y="0"/>
                  </a:moveTo>
                  <a:lnTo>
                    <a:pt x="3636028" y="0"/>
                  </a:lnTo>
                  <a:lnTo>
                    <a:pt x="3636028" y="3996720"/>
                  </a:lnTo>
                  <a:lnTo>
                    <a:pt x="0" y="39967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1EFD8">
                <a:alpha val="89411"/>
              </a:srgbClr>
            </a:solidFill>
            <a:ln cap="flat" cmpd="sng" w="12700">
              <a:solidFill>
                <a:srgbClr val="CCD3EA">
                  <a:alpha val="8941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208025" lIns="138675" spcFirstLastPara="1" rIns="184900" wrap="square" tIns="138675">
              <a:noAutofit/>
            </a:bodyPr>
            <a:lstStyle/>
            <a:p>
              <a:pPr indent="-228600" lvl="1" marL="228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Char char="•"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Improved workload management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Char char="•"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Effectively manage impacts from Covid-19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Char char="•"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Increase number of foster homes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Char char="•"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Open communication with RCR teams and co-chairs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Char char="•"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Utilization of cat cabbies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Char char="•"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More street team members</a:t>
              </a:r>
              <a:endParaRPr sz="2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167" name="Google Shape;167;p9"/>
          <p:cNvGraphicFramePr/>
          <p:nvPr/>
        </p:nvGraphicFramePr>
        <p:xfrm>
          <a:off x="6665896" y="267300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{B7DA583C-08E6-4E8F-8B07-CF8C92A36649}</a:tableStyleId>
              </a:tblPr>
              <a:tblGrid>
                <a:gridCol w="2993175"/>
                <a:gridCol w="1633600"/>
              </a:tblGrid>
              <a:tr h="95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u="none" cap="none" strike="noStrike">
                          <a:solidFill>
                            <a:srgbClr val="000000"/>
                          </a:solidFill>
                        </a:rPr>
                        <a:t> </a:t>
                      </a:r>
                      <a:endParaRPr sz="3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4445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cap="none" strike="noStrike">
                          <a:solidFill>
                            <a:srgbClr val="FFFFFF"/>
                          </a:solidFill>
                        </a:rPr>
                        <a:t>2019</a:t>
                      </a:r>
                      <a:endParaRPr sz="28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304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0" lang="en-US" sz="2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Cats rescued</a:t>
                      </a:r>
                      <a:endParaRPr sz="14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>
                          <a:solidFill>
                            <a:srgbClr val="000000"/>
                          </a:solidFill>
                        </a:rPr>
                        <a:t>595</a:t>
                      </a:r>
                      <a:endParaRPr b="0" sz="40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0" marB="0" marR="68575" marL="68575"/>
                </a:tc>
              </a:tr>
              <a:tr h="304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0" lang="en-US" sz="2400" u="none" cap="none" strike="noStrike">
                          <a:solidFill>
                            <a:srgbClr val="000000"/>
                          </a:solidFill>
                        </a:rPr>
                        <a:t>Cats adopted  </a:t>
                      </a:r>
                      <a:endParaRPr b="0" sz="2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>
                          <a:solidFill>
                            <a:srgbClr val="000000"/>
                          </a:solidFill>
                        </a:rPr>
                        <a:t>541</a:t>
                      </a:r>
                      <a:endParaRPr b="0" sz="40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68575" marL="68575"/>
                </a:tc>
              </a:tr>
              <a:tr h="304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0" lang="en-US" sz="2400" u="none" cap="none" strike="noStrike">
                          <a:solidFill>
                            <a:srgbClr val="000000"/>
                          </a:solidFill>
                        </a:rPr>
                        <a:t>Sterilizations     </a:t>
                      </a:r>
                      <a:endParaRPr b="0" sz="2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>
                          <a:solidFill>
                            <a:srgbClr val="000000"/>
                          </a:solidFill>
                        </a:rPr>
                        <a:t>485</a:t>
                      </a:r>
                      <a:endParaRPr b="0" sz="40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68575" marL="68575"/>
                </a:tc>
              </a:tr>
              <a:tr h="304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0" lang="en-US" sz="2400" u="none" cap="none" strike="noStrike">
                          <a:solidFill>
                            <a:srgbClr val="000000"/>
                          </a:solidFill>
                        </a:rPr>
                        <a:t>Euthanizations </a:t>
                      </a:r>
                      <a:endParaRPr b="0" sz="2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>
                          <a:solidFill>
                            <a:srgbClr val="000000"/>
                          </a:solidFill>
                        </a:rPr>
                        <a:t>13</a:t>
                      </a:r>
                      <a:endParaRPr b="0" sz="40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68575" marL="68575"/>
                </a:tc>
              </a:tr>
              <a:tr h="355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0" lang="en-US" sz="2400" u="none" cap="none" strike="noStrike">
                          <a:solidFill>
                            <a:srgbClr val="000000"/>
                          </a:solidFill>
                        </a:rPr>
                        <a:t>Foster homes</a:t>
                      </a:r>
                      <a:r>
                        <a:rPr b="0" lang="en-US" sz="2800" u="none" cap="none" strike="noStrike">
                          <a:solidFill>
                            <a:srgbClr val="000000"/>
                          </a:solidFill>
                        </a:rPr>
                        <a:t> </a:t>
                      </a:r>
                      <a:endParaRPr b="0" sz="24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>
                          <a:solidFill>
                            <a:srgbClr val="000000"/>
                          </a:solidFill>
                        </a:rPr>
                        <a:t>82</a:t>
                      </a:r>
                      <a:endParaRPr sz="14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7"/>
          <p:cNvSpPr txBox="1"/>
          <p:nvPr>
            <p:ph type="title"/>
          </p:nvPr>
        </p:nvSpPr>
        <p:spPr>
          <a:xfrm>
            <a:off x="8311600" y="1005500"/>
            <a:ext cx="2455800" cy="95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1" lang="en-US">
                <a:solidFill>
                  <a:srgbClr val="000000"/>
                </a:solidFill>
              </a:rPr>
              <a:t>KRISTIN</a:t>
            </a:r>
            <a:endParaRPr i="1">
              <a:solidFill>
                <a:srgbClr val="000000"/>
              </a:solidFill>
            </a:endParaRPr>
          </a:p>
        </p:txBody>
      </p:sp>
      <p:pic>
        <p:nvPicPr>
          <p:cNvPr id="173" name="Google Shape;173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825" y="1005500"/>
            <a:ext cx="5969099" cy="484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71624" y="3269225"/>
            <a:ext cx="5385775" cy="301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8"/>
          <p:cNvSpPr txBox="1"/>
          <p:nvPr>
            <p:ph type="title"/>
          </p:nvPr>
        </p:nvSpPr>
        <p:spPr>
          <a:xfrm>
            <a:off x="4255172" y="846415"/>
            <a:ext cx="29529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1" lang="en-US">
                <a:solidFill>
                  <a:srgbClr val="000000"/>
                </a:solidFill>
              </a:rPr>
              <a:t>BLOOM</a:t>
            </a:r>
            <a:endParaRPr i="1">
              <a:solidFill>
                <a:srgbClr val="000000"/>
              </a:solidFill>
            </a:endParaRPr>
          </a:p>
        </p:txBody>
      </p:sp>
      <p:pic>
        <p:nvPicPr>
          <p:cNvPr id="180" name="Google Shape;180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102775" cy="6570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21900" y="3272261"/>
            <a:ext cx="3674149" cy="3316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80649" y="575040"/>
            <a:ext cx="4203027" cy="2521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060325" y="3505200"/>
            <a:ext cx="2432768" cy="3083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2019-04-26T18:40:30Z</dcterms:created>
  <dc:creator>Merilee Tulloch</dc:creator>
</cp:coreProperties>
</file>